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45"/>
  </p:notesMasterIdLst>
  <p:handoutMasterIdLst>
    <p:handoutMasterId r:id="rId46"/>
  </p:handoutMasterIdLst>
  <p:sldIdLst>
    <p:sldId id="256" r:id="rId2"/>
    <p:sldId id="257" r:id="rId3"/>
    <p:sldId id="258" r:id="rId4"/>
    <p:sldId id="270" r:id="rId5"/>
    <p:sldId id="260" r:id="rId6"/>
    <p:sldId id="261" r:id="rId7"/>
    <p:sldId id="259" r:id="rId8"/>
    <p:sldId id="272" r:id="rId9"/>
    <p:sldId id="277" r:id="rId10"/>
    <p:sldId id="278" r:id="rId11"/>
    <p:sldId id="284" r:id="rId12"/>
    <p:sldId id="263" r:id="rId13"/>
    <p:sldId id="279" r:id="rId14"/>
    <p:sldId id="291" r:id="rId15"/>
    <p:sldId id="292" r:id="rId16"/>
    <p:sldId id="280" r:id="rId17"/>
    <p:sldId id="282" r:id="rId18"/>
    <p:sldId id="289" r:id="rId19"/>
    <p:sldId id="288" r:id="rId20"/>
    <p:sldId id="283" r:id="rId21"/>
    <p:sldId id="285" r:id="rId22"/>
    <p:sldId id="286" r:id="rId23"/>
    <p:sldId id="287" r:id="rId24"/>
    <p:sldId id="266" r:id="rId25"/>
    <p:sldId id="290" r:id="rId26"/>
    <p:sldId id="293" r:id="rId27"/>
    <p:sldId id="295" r:id="rId28"/>
    <p:sldId id="297" r:id="rId29"/>
    <p:sldId id="296" r:id="rId30"/>
    <p:sldId id="273" r:id="rId31"/>
    <p:sldId id="262" r:id="rId32"/>
    <p:sldId id="298" r:id="rId33"/>
    <p:sldId id="299" r:id="rId34"/>
    <p:sldId id="300" r:id="rId35"/>
    <p:sldId id="301" r:id="rId36"/>
    <p:sldId id="302" r:id="rId37"/>
    <p:sldId id="303" r:id="rId38"/>
    <p:sldId id="294" r:id="rId39"/>
    <p:sldId id="276" r:id="rId40"/>
    <p:sldId id="274" r:id="rId41"/>
    <p:sldId id="275" r:id="rId42"/>
    <p:sldId id="271" r:id="rId43"/>
    <p:sldId id="304"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2169"/>
    <p:restoredTop sz="83452"/>
  </p:normalViewPr>
  <p:slideViewPr>
    <p:cSldViewPr snapToGrid="0" snapToObjects="1">
      <p:cViewPr>
        <p:scale>
          <a:sx n="95" d="100"/>
          <a:sy n="95" d="100"/>
        </p:scale>
        <p:origin x="144" y="-448"/>
      </p:cViewPr>
      <p:guideLst/>
    </p:cSldViewPr>
  </p:slideViewPr>
  <p:outlineViewPr>
    <p:cViewPr>
      <p:scale>
        <a:sx n="33" d="100"/>
        <a:sy n="33" d="100"/>
      </p:scale>
      <p:origin x="0" y="-98552"/>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2" d="100"/>
          <a:sy n="72" d="100"/>
        </p:scale>
        <p:origin x="2568" y="216"/>
      </p:cViewPr>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DB7FE3-578B-0D4A-B837-4AEA1862EAB9}" type="datetimeFigureOut">
              <a:rPr lang="en-US" smtClean="0"/>
              <a:t>3/11/16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4ED0AE-72A4-BD43-906B-48EB02DD1734}" type="slidenum">
              <a:rPr lang="en-US" smtClean="0"/>
              <a:t>‹#›</a:t>
            </a:fld>
            <a:endParaRPr lang="en-US"/>
          </a:p>
        </p:txBody>
      </p:sp>
    </p:spTree>
    <p:extLst>
      <p:ext uri="{BB962C8B-B14F-4D97-AF65-F5344CB8AC3E}">
        <p14:creationId xmlns:p14="http://schemas.microsoft.com/office/powerpoint/2010/main" val="2052810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DB5CD1-1755-5142-B815-CA80D8BA7C3C}" type="datetimeFigureOut">
              <a:rPr lang="en-US" smtClean="0"/>
              <a:t>3/11/16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26248B-2ED2-6B41-B3B6-802A7C81175C}" type="slidenum">
              <a:rPr lang="en-US" smtClean="0"/>
              <a:t>‹#›</a:t>
            </a:fld>
            <a:endParaRPr lang="en-US"/>
          </a:p>
        </p:txBody>
      </p:sp>
    </p:spTree>
    <p:extLst>
      <p:ext uri="{BB962C8B-B14F-4D97-AF65-F5344CB8AC3E}">
        <p14:creationId xmlns:p14="http://schemas.microsoft.com/office/powerpoint/2010/main" val="2107880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 C&amp;R advocacy workshop training</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a:t>
            </a:fld>
            <a:endParaRPr lang="en-US"/>
          </a:p>
        </p:txBody>
      </p:sp>
    </p:spTree>
    <p:extLst>
      <p:ext uri="{BB962C8B-B14F-4D97-AF65-F5344CB8AC3E}">
        <p14:creationId xmlns:p14="http://schemas.microsoft.com/office/powerpoint/2010/main" val="2046097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11</a:t>
            </a:fld>
            <a:endParaRPr lang="en-US"/>
          </a:p>
        </p:txBody>
      </p:sp>
    </p:spTree>
    <p:extLst>
      <p:ext uri="{BB962C8B-B14F-4D97-AF65-F5344CB8AC3E}">
        <p14:creationId xmlns:p14="http://schemas.microsoft.com/office/powerpoint/2010/main" val="751883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1 player reads, remind</a:t>
            </a:r>
            <a:r>
              <a:rPr lang="en-US" baseline="0" dirty="0" smtClean="0"/>
              <a:t> them about shared 2 goals</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13</a:t>
            </a:fld>
            <a:endParaRPr lang="en-US"/>
          </a:p>
        </p:txBody>
      </p:sp>
    </p:spTree>
    <p:extLst>
      <p:ext uri="{BB962C8B-B14F-4D97-AF65-F5344CB8AC3E}">
        <p14:creationId xmlns:p14="http://schemas.microsoft.com/office/powerpoint/2010/main" val="1917768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$9 !</a:t>
            </a:r>
          </a:p>
          <a:p>
            <a:endParaRPr lang="en-US" dirty="0" smtClean="0"/>
          </a:p>
          <a:p>
            <a:r>
              <a:rPr lang="en-US" dirty="0" smtClean="0"/>
              <a:t>Abstract</a:t>
            </a:r>
            <a:r>
              <a:rPr lang="en-US" baseline="0" dirty="0" smtClean="0"/>
              <a:t> the value</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15</a:t>
            </a:fld>
            <a:endParaRPr lang="en-US"/>
          </a:p>
        </p:txBody>
      </p:sp>
    </p:spTree>
    <p:extLst>
      <p:ext uri="{BB962C8B-B14F-4D97-AF65-F5344CB8AC3E}">
        <p14:creationId xmlns:p14="http://schemas.microsoft.com/office/powerpoint/2010/main" val="1416460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an overview of gameplay</a:t>
            </a:r>
            <a:r>
              <a:rPr lang="en-US" baseline="0" dirty="0" smtClean="0"/>
              <a:t>, p. 5 is a suggestion.</a:t>
            </a:r>
          </a:p>
          <a:p>
            <a:r>
              <a:rPr lang="en-US" baseline="0" dirty="0" err="1" smtClean="0"/>
              <a:t>Metagame</a:t>
            </a:r>
            <a:r>
              <a:rPr lang="en-US" baseline="0" dirty="0" smtClean="0"/>
              <a:t>: how players interact and talk with each other, regardless of whether it affects player’s decision</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16</a:t>
            </a:fld>
            <a:endParaRPr lang="en-US"/>
          </a:p>
        </p:txBody>
      </p:sp>
    </p:spTree>
    <p:extLst>
      <p:ext uri="{BB962C8B-B14F-4D97-AF65-F5344CB8AC3E}">
        <p14:creationId xmlns:p14="http://schemas.microsoft.com/office/powerpoint/2010/main" val="21071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Shuffle, place</a:t>
            </a:r>
            <a:r>
              <a:rPr lang="en-US" baseline="0" dirty="0" smtClean="0"/>
              <a:t> face down. Then flip over top card. Make </a:t>
            </a:r>
            <a:r>
              <a:rPr lang="en-US" baseline="0" smtClean="0"/>
              <a:t>sure players read</a:t>
            </a:r>
            <a:endParaRPr lang="en-US"/>
          </a:p>
        </p:txBody>
      </p:sp>
      <p:sp>
        <p:nvSpPr>
          <p:cNvPr id="4" name="Slide Number Placeholder 3"/>
          <p:cNvSpPr>
            <a:spLocks noGrp="1"/>
          </p:cNvSpPr>
          <p:nvPr>
            <p:ph type="sldNum" sz="quarter" idx="10"/>
          </p:nvPr>
        </p:nvSpPr>
        <p:spPr/>
        <p:txBody>
          <a:bodyPr/>
          <a:lstStyle/>
          <a:p>
            <a:fld id="{8426248B-2ED2-6B41-B3B6-802A7C81175C}" type="slidenum">
              <a:rPr lang="en-US" smtClean="0"/>
              <a:t>18</a:t>
            </a:fld>
            <a:endParaRPr lang="en-US"/>
          </a:p>
        </p:txBody>
      </p:sp>
    </p:spTree>
    <p:extLst>
      <p:ext uri="{BB962C8B-B14F-4D97-AF65-F5344CB8AC3E}">
        <p14:creationId xmlns:p14="http://schemas.microsoft.com/office/powerpoint/2010/main" val="50183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Shuffle, place</a:t>
            </a:r>
            <a:r>
              <a:rPr lang="en-US" baseline="0" dirty="0" smtClean="0"/>
              <a:t> face down. Then flip over top card. Don’t confuse unrevealed cards and revealed. If not used to playing games</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19</a:t>
            </a:fld>
            <a:endParaRPr lang="en-US"/>
          </a:p>
        </p:txBody>
      </p:sp>
    </p:spTree>
    <p:extLst>
      <p:ext uri="{BB962C8B-B14F-4D97-AF65-F5344CB8AC3E}">
        <p14:creationId xmlns:p14="http://schemas.microsoft.com/office/powerpoint/2010/main" val="1014056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an overview of gameplay</a:t>
            </a:r>
            <a:r>
              <a:rPr lang="en-US" baseline="0" dirty="0" smtClean="0"/>
              <a:t>, p. 5 </a:t>
            </a:r>
            <a:r>
              <a:rPr lang="en-US" baseline="0" dirty="0" smtClean="0"/>
              <a:t>is  a suggestion.</a:t>
            </a:r>
          </a:p>
          <a:p>
            <a:endParaRPr lang="en-US" baseline="0" dirty="0" smtClean="0"/>
          </a:p>
          <a:p>
            <a:r>
              <a:rPr lang="en-US" baseline="0" dirty="0" smtClean="0"/>
              <a:t>Angeline:</a:t>
            </a:r>
          </a:p>
          <a:p>
            <a:r>
              <a:rPr lang="en-US" baseline="0" dirty="0" smtClean="0"/>
              <a:t>adherence to meds in jail (don't get a phone call)</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20</a:t>
            </a:fld>
            <a:endParaRPr lang="en-US"/>
          </a:p>
        </p:txBody>
      </p:sp>
    </p:spTree>
    <p:extLst>
      <p:ext uri="{BB962C8B-B14F-4D97-AF65-F5344CB8AC3E}">
        <p14:creationId xmlns:p14="http://schemas.microsoft.com/office/powerpoint/2010/main" val="1929910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an overview of gameplay</a:t>
            </a:r>
            <a:r>
              <a:rPr lang="en-US" baseline="0" dirty="0" smtClean="0"/>
              <a:t>, p. 5 is a suggestion.</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21</a:t>
            </a:fld>
            <a:endParaRPr lang="en-US"/>
          </a:p>
        </p:txBody>
      </p:sp>
    </p:spTree>
    <p:extLst>
      <p:ext uri="{BB962C8B-B14F-4D97-AF65-F5344CB8AC3E}">
        <p14:creationId xmlns:p14="http://schemas.microsoft.com/office/powerpoint/2010/main" val="1345857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Angeline: likes boots;</a:t>
            </a:r>
            <a:r>
              <a:rPr lang="en-US" baseline="0" dirty="0" smtClean="0"/>
              <a:t> if you are male SW, male searches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8426248B-2ED2-6B41-B3B6-802A7C81175C}" type="slidenum">
              <a:rPr lang="en-US" smtClean="0"/>
              <a:t>22</a:t>
            </a:fld>
            <a:endParaRPr lang="en-US"/>
          </a:p>
        </p:txBody>
      </p:sp>
    </p:spTree>
    <p:extLst>
      <p:ext uri="{BB962C8B-B14F-4D97-AF65-F5344CB8AC3E}">
        <p14:creationId xmlns:p14="http://schemas.microsoft.com/office/powerpoint/2010/main" val="1998279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noRot="1" noChangeAspect="1"/>
          </p:cNvSpPr>
          <p:nvPr>
            <p:ph type="sldImg"/>
          </p:nvPr>
        </p:nvSpPr>
        <p:spPr>
          <a:prstGeom prst="rect">
            <a:avLst/>
          </a:prstGeom>
        </p:spPr>
        <p:txBody>
          <a:bodyPr/>
          <a:lstStyle/>
          <a:p>
            <a:pPr lvl="0"/>
            <a:endParaRPr/>
          </a:p>
        </p:txBody>
      </p:sp>
      <p:sp>
        <p:nvSpPr>
          <p:cNvPr id="75" name="Shape 75"/>
          <p:cNvSpPr>
            <a:spLocks noGrp="1"/>
          </p:cNvSpPr>
          <p:nvPr>
            <p:ph type="body" sz="quarter" idx="1"/>
          </p:nvPr>
        </p:nvSpPr>
        <p:spPr>
          <a:prstGeom prst="rect">
            <a:avLst/>
          </a:prstGeom>
        </p:spPr>
        <p:txBody>
          <a:bodyPr/>
          <a:lstStyle>
            <a:lvl1pPr defTabSz="457200">
              <a:defRPr sz="1200">
                <a:latin typeface="+mn-lt"/>
                <a:ea typeface="+mn-ea"/>
                <a:cs typeface="+mn-cs"/>
                <a:sym typeface="Helvetica"/>
              </a:defRPr>
            </a:lvl1pPr>
          </a:lstStyle>
          <a:p>
            <a:pPr lvl="0">
              <a:defRPr sz="1800"/>
            </a:pPr>
            <a:r>
              <a:rPr lang="en-US" sz="1200" dirty="0" smtClean="0"/>
              <a:t>Naomi caught!</a:t>
            </a:r>
            <a:endParaRPr sz="1200" dirty="0"/>
          </a:p>
        </p:txBody>
      </p:sp>
    </p:spTree>
    <p:extLst>
      <p:ext uri="{BB962C8B-B14F-4D97-AF65-F5344CB8AC3E}">
        <p14:creationId xmlns:p14="http://schemas.microsoft.com/office/powerpoint/2010/main" val="67849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power to make decisions</a:t>
            </a:r>
            <a:r>
              <a:rPr lang="en-US" baseline="0" dirty="0" smtClean="0"/>
              <a:t> and create policy, people with power to make change</a:t>
            </a:r>
          </a:p>
          <a:p>
            <a:endParaRPr lang="en-US" baseline="0" dirty="0" smtClean="0"/>
          </a:p>
          <a:p>
            <a:r>
              <a:rPr lang="en-US" baseline="0" dirty="0" smtClean="0"/>
              <a:t>with police, with SW, </a:t>
            </a:r>
            <a:endParaRPr lang="en-US" baseline="0" dirty="0" smtClean="0"/>
          </a:p>
          <a:p>
            <a:endParaRPr lang="en-US" baseline="0" dirty="0" smtClean="0"/>
          </a:p>
          <a:p>
            <a:r>
              <a:rPr lang="en-US" baseline="0" dirty="0" smtClean="0"/>
              <a:t>Not abuse drugs when on ARV</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2</a:t>
            </a:fld>
            <a:endParaRPr lang="en-US"/>
          </a:p>
        </p:txBody>
      </p:sp>
    </p:spTree>
    <p:extLst>
      <p:ext uri="{BB962C8B-B14F-4D97-AF65-F5344CB8AC3E}">
        <p14:creationId xmlns:p14="http://schemas.microsoft.com/office/powerpoint/2010/main" val="18694196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Players may</a:t>
            </a:r>
            <a:r>
              <a:rPr lang="en-US" baseline="0" dirty="0" smtClean="0"/>
              <a:t> try to flip over…</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27</a:t>
            </a:fld>
            <a:endParaRPr lang="en-US"/>
          </a:p>
        </p:txBody>
      </p:sp>
    </p:spTree>
    <p:extLst>
      <p:ext uri="{BB962C8B-B14F-4D97-AF65-F5344CB8AC3E}">
        <p14:creationId xmlns:p14="http://schemas.microsoft.com/office/powerpoint/2010/main" val="1984795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card is the most sever</a:t>
            </a:r>
            <a:r>
              <a:rPr lang="en-US" baseline="0" dirty="0" smtClean="0"/>
              <a:t>e particularly since it has no choice.</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28</a:t>
            </a:fld>
            <a:endParaRPr lang="en-US"/>
          </a:p>
        </p:txBody>
      </p:sp>
    </p:spTree>
    <p:extLst>
      <p:ext uri="{BB962C8B-B14F-4D97-AF65-F5344CB8AC3E}">
        <p14:creationId xmlns:p14="http://schemas.microsoft.com/office/powerpoint/2010/main" val="1183578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characters are designed to be symmetric: meaning that they have the same set up and same probability at the start of game for achieving the goals. This includes </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29</a:t>
            </a:fld>
            <a:endParaRPr lang="en-US"/>
          </a:p>
        </p:txBody>
      </p:sp>
    </p:spTree>
    <p:extLst>
      <p:ext uri="{BB962C8B-B14F-4D97-AF65-F5344CB8AC3E}">
        <p14:creationId xmlns:p14="http://schemas.microsoft.com/office/powerpoint/2010/main" val="1921264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characters are designed to be symmetric: meaning that they have the same set up and same probability at the start of game for achieving the goals. </a:t>
            </a:r>
            <a:r>
              <a:rPr lang="en-US" smtClean="0"/>
              <a:t>This includes </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30</a:t>
            </a:fld>
            <a:endParaRPr lang="en-US"/>
          </a:p>
        </p:txBody>
      </p:sp>
    </p:spTree>
    <p:extLst>
      <p:ext uri="{BB962C8B-B14F-4D97-AF65-F5344CB8AC3E}">
        <p14:creationId xmlns:p14="http://schemas.microsoft.com/office/powerpoint/2010/main" val="847392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characters are designed to be symmetric: meaning that they have the same set up and same probability at the start of game for achieving the goals. This includes </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31</a:t>
            </a:fld>
            <a:endParaRPr lang="en-US"/>
          </a:p>
        </p:txBody>
      </p:sp>
    </p:spTree>
    <p:extLst>
      <p:ext uri="{BB962C8B-B14F-4D97-AF65-F5344CB8AC3E}">
        <p14:creationId xmlns:p14="http://schemas.microsoft.com/office/powerpoint/2010/main" val="1362561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characters are designed to be symmetric: meaning that they have the same set up and same probability at the start of game for achieving the goals. This includes </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32</a:t>
            </a:fld>
            <a:endParaRPr lang="en-US"/>
          </a:p>
        </p:txBody>
      </p:sp>
    </p:spTree>
    <p:extLst>
      <p:ext uri="{BB962C8B-B14F-4D97-AF65-F5344CB8AC3E}">
        <p14:creationId xmlns:p14="http://schemas.microsoft.com/office/powerpoint/2010/main" val="620132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the characters are designed to be symmetric: meaning that they have the same set up and same probability at the start of game for achieving the goals. This includes </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33</a:t>
            </a:fld>
            <a:endParaRPr lang="en-US"/>
          </a:p>
        </p:txBody>
      </p:sp>
    </p:spTree>
    <p:extLst>
      <p:ext uri="{BB962C8B-B14F-4D97-AF65-F5344CB8AC3E}">
        <p14:creationId xmlns:p14="http://schemas.microsoft.com/office/powerpoint/2010/main" val="1983863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STI is more </a:t>
            </a:r>
            <a:r>
              <a:rPr lang="en-US" dirty="0" err="1" smtClean="0"/>
              <a:t>wishy</a:t>
            </a:r>
            <a:r>
              <a:rPr lang="en-US" baseline="0" dirty="0" smtClean="0"/>
              <a:t> washy than HIV</a:t>
            </a:r>
          </a:p>
          <a:p>
            <a:endParaRPr lang="en-US" baseline="0" dirty="0" smtClean="0"/>
          </a:p>
          <a:p>
            <a:r>
              <a:rPr lang="en-US" baseline="0" dirty="0" smtClean="0"/>
              <a:t>Say "STI including H IV"</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39</a:t>
            </a:fld>
            <a:endParaRPr lang="en-US"/>
          </a:p>
        </p:txBody>
      </p:sp>
    </p:spTree>
    <p:extLst>
      <p:ext uri="{BB962C8B-B14F-4D97-AF65-F5344CB8AC3E}">
        <p14:creationId xmlns:p14="http://schemas.microsoft.com/office/powerpoint/2010/main" val="439259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Round 4: only play police</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42</a:t>
            </a:fld>
            <a:endParaRPr lang="en-US"/>
          </a:p>
        </p:txBody>
      </p:sp>
    </p:spTree>
    <p:extLst>
      <p:ext uri="{BB962C8B-B14F-4D97-AF65-F5344CB8AC3E}">
        <p14:creationId xmlns:p14="http://schemas.microsoft.com/office/powerpoint/2010/main" val="18341054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Round 4: only play police</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43</a:t>
            </a:fld>
            <a:endParaRPr lang="en-US"/>
          </a:p>
        </p:txBody>
      </p:sp>
    </p:spTree>
    <p:extLst>
      <p:ext uri="{BB962C8B-B14F-4D97-AF65-F5344CB8AC3E}">
        <p14:creationId xmlns:p14="http://schemas.microsoft.com/office/powerpoint/2010/main" val="1059921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426248B-2ED2-6B41-B3B6-802A7C81175C}" type="slidenum">
              <a:rPr lang="en-US" smtClean="0"/>
              <a:t>3</a:t>
            </a:fld>
            <a:endParaRPr lang="en-US"/>
          </a:p>
        </p:txBody>
      </p:sp>
    </p:spTree>
    <p:extLst>
      <p:ext uri="{BB962C8B-B14F-4D97-AF65-F5344CB8AC3E}">
        <p14:creationId xmlns:p14="http://schemas.microsoft.com/office/powerpoint/2010/main" val="111015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a:spLocks noGrp="1" noRot="1" noChangeAspect="1"/>
          </p:cNvSpPr>
          <p:nvPr>
            <p:ph type="sldImg"/>
          </p:nvPr>
        </p:nvSpPr>
        <p:spPr>
          <a:prstGeom prst="rect">
            <a:avLst/>
          </a:prstGeom>
        </p:spPr>
        <p:txBody>
          <a:bodyPr/>
          <a:lstStyle/>
          <a:p>
            <a:pPr lvl="0"/>
            <a:endParaRPr/>
          </a:p>
        </p:txBody>
      </p:sp>
      <p:sp>
        <p:nvSpPr>
          <p:cNvPr id="145" name="Shape 145"/>
          <p:cNvSpPr>
            <a:spLocks noGrp="1"/>
          </p:cNvSpPr>
          <p:nvPr>
            <p:ph type="body" sz="quarter" idx="1"/>
          </p:nvPr>
        </p:nvSpPr>
        <p:spPr>
          <a:prstGeom prst="rect">
            <a:avLst/>
          </a:prstGeom>
        </p:spPr>
        <p:txBody>
          <a:bodyPr/>
          <a:lstStyle>
            <a:lvl1pPr defTabSz="457200">
              <a:defRPr sz="1200">
                <a:latin typeface="+mn-lt"/>
                <a:ea typeface="+mn-ea"/>
                <a:cs typeface="+mn-cs"/>
                <a:sym typeface="Helvetica"/>
              </a:defRPr>
            </a:lvl1pPr>
          </a:lstStyle>
          <a:p>
            <a:pPr lvl="0">
              <a:defRPr sz="1800"/>
            </a:pPr>
            <a:r>
              <a:rPr sz="1200" dirty="0"/>
              <a:t>Launched at the 2012 IAC, is available on the OSF </a:t>
            </a:r>
            <a:r>
              <a:rPr sz="1200" dirty="0" smtClean="0"/>
              <a:t>website</a:t>
            </a:r>
            <a:endParaRPr lang="en-US" sz="1200" dirty="0" smtClean="0"/>
          </a:p>
          <a:p>
            <a:pPr lvl="0">
              <a:defRPr sz="1800"/>
            </a:pPr>
            <a:r>
              <a:rPr lang="en-US" sz="1200" dirty="0" smtClean="0"/>
              <a:t>Black hoodie</a:t>
            </a:r>
            <a:r>
              <a:rPr lang="en-US" sz="1200" baseline="0" dirty="0" smtClean="0"/>
              <a:t> “be nice to sex workers” – AUS </a:t>
            </a:r>
            <a:r>
              <a:rPr lang="en-US" sz="1200" baseline="0" dirty="0" err="1" smtClean="0"/>
              <a:t>parlimentarian</a:t>
            </a:r>
            <a:endParaRPr lang="en-US" sz="1200" dirty="0" smtClean="0"/>
          </a:p>
          <a:p>
            <a:pPr lvl="0">
              <a:defRPr sz="1800"/>
            </a:pPr>
            <a:endParaRPr lang="en-US" sz="1200" dirty="0" smtClean="0"/>
          </a:p>
        </p:txBody>
      </p:sp>
    </p:spTree>
    <p:extLst>
      <p:ext uri="{BB962C8B-B14F-4D97-AF65-F5344CB8AC3E}">
        <p14:creationId xmlns:p14="http://schemas.microsoft.com/office/powerpoint/2010/main" val="1301536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translated into Russian</a:t>
            </a:r>
          </a:p>
          <a:p>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5</a:t>
            </a:fld>
            <a:endParaRPr lang="en-US"/>
          </a:p>
        </p:txBody>
      </p:sp>
    </p:spTree>
    <p:extLst>
      <p:ext uri="{BB962C8B-B14F-4D97-AF65-F5344CB8AC3E}">
        <p14:creationId xmlns:p14="http://schemas.microsoft.com/office/powerpoint/2010/main" val="117102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6</a:t>
            </a:fld>
            <a:endParaRPr lang="en-US"/>
          </a:p>
        </p:txBody>
      </p:sp>
    </p:spTree>
    <p:extLst>
      <p:ext uri="{BB962C8B-B14F-4D97-AF65-F5344CB8AC3E}">
        <p14:creationId xmlns:p14="http://schemas.microsoft.com/office/powerpoint/2010/main" val="1827571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8</a:t>
            </a:fld>
            <a:endParaRPr lang="en-US"/>
          </a:p>
        </p:txBody>
      </p:sp>
    </p:spTree>
    <p:extLst>
      <p:ext uri="{BB962C8B-B14F-4D97-AF65-F5344CB8AC3E}">
        <p14:creationId xmlns:p14="http://schemas.microsoft.com/office/powerpoint/2010/main" val="1100057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9</a:t>
            </a:fld>
            <a:endParaRPr lang="en-US"/>
          </a:p>
        </p:txBody>
      </p:sp>
    </p:spTree>
    <p:extLst>
      <p:ext uri="{BB962C8B-B14F-4D97-AF65-F5344CB8AC3E}">
        <p14:creationId xmlns:p14="http://schemas.microsoft.com/office/powerpoint/2010/main" val="1639355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introduce</a:t>
            </a:r>
            <a:r>
              <a:rPr lang="en-US" baseline="0" dirty="0" smtClean="0"/>
              <a:t> it as you like, p. 4 is a suggestion.</a:t>
            </a:r>
          </a:p>
          <a:p>
            <a:r>
              <a:rPr lang="en-US" dirty="0" smtClean="0"/>
              <a:t>Bold text here is added text</a:t>
            </a:r>
            <a:r>
              <a:rPr lang="en-US" baseline="0" dirty="0" smtClean="0"/>
              <a:t> from the original guide.</a:t>
            </a:r>
          </a:p>
          <a:p>
            <a:r>
              <a:rPr lang="en-US" baseline="0" dirty="0" smtClean="0"/>
              <a:t>Important to remind players that it’s a simplification of real-world choices in order to experience many of these real-world scenarios but in under an hour.</a:t>
            </a:r>
            <a:endParaRPr lang="en-US" dirty="0"/>
          </a:p>
        </p:txBody>
      </p:sp>
      <p:sp>
        <p:nvSpPr>
          <p:cNvPr id="4" name="Slide Number Placeholder 3"/>
          <p:cNvSpPr>
            <a:spLocks noGrp="1"/>
          </p:cNvSpPr>
          <p:nvPr>
            <p:ph type="sldNum" sz="quarter" idx="10"/>
          </p:nvPr>
        </p:nvSpPr>
        <p:spPr/>
        <p:txBody>
          <a:bodyPr/>
          <a:lstStyle/>
          <a:p>
            <a:fld id="{8426248B-2ED2-6B41-B3B6-802A7C81175C}" type="slidenum">
              <a:rPr lang="en-US" smtClean="0"/>
              <a:t>10</a:t>
            </a:fld>
            <a:endParaRPr lang="en-US"/>
          </a:p>
        </p:txBody>
      </p:sp>
    </p:spTree>
    <p:extLst>
      <p:ext uri="{BB962C8B-B14F-4D97-AF65-F5344CB8AC3E}">
        <p14:creationId xmlns:p14="http://schemas.microsoft.com/office/powerpoint/2010/main" val="428350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3/11/16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193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smtClean="0"/>
              <a:t>3/11/16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9156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smtClean="0"/>
              <a:t>3/11/16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95939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Bullets">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Shape 12"/>
          <p:cNvSpPr/>
          <p:nvPr/>
        </p:nvSpPr>
        <p:spPr>
          <a:xfrm>
            <a:off x="7248525" y="6548237"/>
            <a:ext cx="4248150" cy="238527"/>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lvl1pPr>
              <a:defRPr sz="1400">
                <a:solidFill>
                  <a:srgbClr val="FF4013"/>
                </a:solidFill>
                <a:latin typeface="+mn-lt"/>
                <a:ea typeface="+mn-ea"/>
                <a:cs typeface="+mn-cs"/>
                <a:sym typeface="Helvetica"/>
              </a:defRPr>
            </a:lvl1pPr>
          </a:lstStyle>
          <a:p>
            <a:pPr lvl="0">
              <a:defRPr sz="1800">
                <a:solidFill>
                  <a:srgbClr val="000000"/>
                </a:solidFill>
              </a:defRPr>
            </a:pPr>
            <a:r>
              <a:rPr sz="1050">
                <a:solidFill>
                  <a:srgbClr val="FF4013"/>
                </a:solidFill>
              </a:rPr>
              <a:t>Lien Tran // School of Communication, Interactive Media // @LienT</a:t>
            </a:r>
          </a:p>
        </p:txBody>
      </p:sp>
      <p:sp>
        <p:nvSpPr>
          <p:cNvPr id="13" name="Shape 13"/>
          <p:cNvSpPr>
            <a:spLocks noGrp="1"/>
          </p:cNvSpPr>
          <p:nvPr>
            <p:ph type="title"/>
          </p:nvPr>
        </p:nvSpPr>
        <p:spPr>
          <a:xfrm>
            <a:off x="1190625" y="447675"/>
            <a:ext cx="9810750" cy="1485900"/>
          </a:xfrm>
          <a:prstGeom prst="rect">
            <a:avLst/>
          </a:prstGeom>
        </p:spPr>
        <p:txBody>
          <a:bodyPr lIns="50800" tIns="50800" rIns="50800" bIns="50800"/>
          <a:lstStyle>
            <a:lvl1pPr algn="l">
              <a:defRPr sz="4950">
                <a:solidFill>
                  <a:srgbClr val="3E231A"/>
                </a:solidFill>
              </a:defRPr>
            </a:lvl1pPr>
          </a:lstStyle>
          <a:p>
            <a:pPr lvl="0">
              <a:defRPr sz="1800" b="0">
                <a:solidFill>
                  <a:srgbClr val="000000"/>
                </a:solidFill>
              </a:defRPr>
            </a:pPr>
            <a:r>
              <a:rPr sz="4950" b="1">
                <a:solidFill>
                  <a:srgbClr val="3E231A"/>
                </a:solidFill>
              </a:rPr>
              <a:t>Title Text</a:t>
            </a:r>
          </a:p>
        </p:txBody>
      </p:sp>
      <p:sp>
        <p:nvSpPr>
          <p:cNvPr id="14" name="Shape 14"/>
          <p:cNvSpPr>
            <a:spLocks noGrp="1"/>
          </p:cNvSpPr>
          <p:nvPr>
            <p:ph type="body" idx="1"/>
          </p:nvPr>
        </p:nvSpPr>
        <p:spPr>
          <a:xfrm>
            <a:off x="1190625" y="1981200"/>
            <a:ext cx="9810750" cy="4105275"/>
          </a:xfrm>
          <a:prstGeom prst="rect">
            <a:avLst/>
          </a:prstGeom>
        </p:spPr>
        <p:txBody>
          <a:bodyPr anchor="t"/>
          <a:lstStyle>
            <a:lvl1pPr marL="647700" indent="-419100">
              <a:spcBef>
                <a:spcPts val="825"/>
              </a:spcBef>
              <a:buSzPct val="125000"/>
              <a:defRPr sz="2850">
                <a:solidFill>
                  <a:srgbClr val="3E231A"/>
                </a:solidFill>
              </a:defRPr>
            </a:lvl1pPr>
            <a:lvl2pPr marL="1171575" indent="-419100">
              <a:spcBef>
                <a:spcPts val="825"/>
              </a:spcBef>
              <a:buSzPct val="54000"/>
              <a:buBlip>
                <a:blip r:embed="rId3"/>
              </a:buBlip>
              <a:defRPr sz="2850">
                <a:solidFill>
                  <a:srgbClr val="3E231A"/>
                </a:solidFill>
              </a:defRPr>
            </a:lvl2pPr>
            <a:lvl3pPr marL="1704975" indent="-419100">
              <a:spcBef>
                <a:spcPts val="825"/>
              </a:spcBef>
              <a:buSzPct val="125000"/>
              <a:defRPr sz="2850">
                <a:solidFill>
                  <a:srgbClr val="3E231A"/>
                </a:solidFill>
              </a:defRPr>
            </a:lvl3pPr>
            <a:lvl4pPr marL="2238375" indent="-419100">
              <a:spcBef>
                <a:spcPts val="825"/>
              </a:spcBef>
              <a:buSzPct val="125000"/>
              <a:defRPr sz="2850">
                <a:solidFill>
                  <a:srgbClr val="3E231A"/>
                </a:solidFill>
              </a:defRPr>
            </a:lvl4pPr>
            <a:lvl5pPr marL="2781300" indent="-419100">
              <a:spcBef>
                <a:spcPts val="825"/>
              </a:spcBef>
              <a:buSzPct val="125000"/>
              <a:defRPr sz="2850">
                <a:solidFill>
                  <a:srgbClr val="3E231A"/>
                </a:solidFill>
              </a:defRPr>
            </a:lvl5pPr>
          </a:lstStyle>
          <a:p>
            <a:pPr lvl="0">
              <a:defRPr sz="1800">
                <a:solidFill>
                  <a:srgbClr val="000000"/>
                </a:solidFill>
              </a:defRPr>
            </a:pPr>
            <a:r>
              <a:rPr sz="2850">
                <a:solidFill>
                  <a:srgbClr val="3E231A"/>
                </a:solidFill>
              </a:rPr>
              <a:t>Body Level One</a:t>
            </a:r>
          </a:p>
          <a:p>
            <a:pPr lvl="1">
              <a:defRPr sz="1800">
                <a:solidFill>
                  <a:srgbClr val="000000"/>
                </a:solidFill>
              </a:defRPr>
            </a:pPr>
            <a:r>
              <a:rPr sz="2850">
                <a:solidFill>
                  <a:srgbClr val="3E231A"/>
                </a:solidFill>
              </a:rPr>
              <a:t>Body Level Two</a:t>
            </a:r>
          </a:p>
          <a:p>
            <a:pPr lvl="2">
              <a:defRPr sz="1800">
                <a:solidFill>
                  <a:srgbClr val="000000"/>
                </a:solidFill>
              </a:defRPr>
            </a:pPr>
            <a:r>
              <a:rPr sz="2850">
                <a:solidFill>
                  <a:srgbClr val="3E231A"/>
                </a:solidFill>
              </a:rPr>
              <a:t>Body Level Three</a:t>
            </a:r>
          </a:p>
          <a:p>
            <a:pPr lvl="3">
              <a:defRPr sz="1800">
                <a:solidFill>
                  <a:srgbClr val="000000"/>
                </a:solidFill>
              </a:defRPr>
            </a:pPr>
            <a:r>
              <a:rPr sz="2850">
                <a:solidFill>
                  <a:srgbClr val="3E231A"/>
                </a:solidFill>
              </a:rPr>
              <a:t>Body Level Four</a:t>
            </a:r>
          </a:p>
          <a:p>
            <a:pPr lvl="4">
              <a:defRPr sz="1800">
                <a:solidFill>
                  <a:srgbClr val="000000"/>
                </a:solidFill>
              </a:defRPr>
            </a:pPr>
            <a:r>
              <a:rPr sz="2850">
                <a:solidFill>
                  <a:srgbClr val="3E231A"/>
                </a:solidFill>
              </a:rPr>
              <a:t>Body Level Five</a:t>
            </a:r>
          </a:p>
        </p:txBody>
      </p:sp>
    </p:spTree>
    <p:extLst>
      <p:ext uri="{BB962C8B-B14F-4D97-AF65-F5344CB8AC3E}">
        <p14:creationId xmlns:p14="http://schemas.microsoft.com/office/powerpoint/2010/main" val="113564326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2pPr>
              <a:defRPr sz="24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smtClean="0"/>
              <a:t>3/11/16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32453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3/11/16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2527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3/11/16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39712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smtClean="0"/>
              <a:t>3/11/16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72160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smtClean="0"/>
              <a:t>3/11/16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38802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3/11/16</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8016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t>3/11/16</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44050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3/11/16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662052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3/11/16</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570492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jpg"/><Relationship Id="rId6" Type="http://schemas.openxmlformats.org/officeDocument/2006/relationships/image" Target="../media/image10.jpg"/><Relationship Id="rId7" Type="http://schemas.openxmlformats.org/officeDocument/2006/relationships/image" Target="../media/image11.jpg"/><Relationship Id="rId8"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5" Type="http://schemas.openxmlformats.org/officeDocument/2006/relationships/image" Target="../media/image20.jpg"/><Relationship Id="rId6" Type="http://schemas.openxmlformats.org/officeDocument/2006/relationships/image" Target="../media/image21.jpg"/><Relationship Id="rId7" Type="http://schemas.openxmlformats.org/officeDocument/2006/relationships/image" Target="../media/image22.jpg"/><Relationship Id="rId8"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3.jpg"/><Relationship Id="rId5"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4" Type="http://schemas.openxmlformats.org/officeDocument/2006/relationships/image" Target="../media/image26.jpg"/><Relationship Id="rId5" Type="http://schemas.openxmlformats.org/officeDocument/2006/relationships/image" Target="../media/image27.jpg"/><Relationship Id="rId6" Type="http://schemas.openxmlformats.org/officeDocument/2006/relationships/image" Target="../media/image28.jpg"/><Relationship Id="rId7" Type="http://schemas.openxmlformats.org/officeDocument/2006/relationships/image" Target="../media/image29.jpg"/><Relationship Id="rId8" Type="http://schemas.openxmlformats.org/officeDocument/2006/relationships/image" Target="../media/image30.jp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g"/><Relationship Id="rId5" Type="http://schemas.openxmlformats.org/officeDocument/2006/relationships/image" Target="../media/image33.jp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38.jpg"/><Relationship Id="rId6" Type="http://schemas.openxmlformats.org/officeDocument/2006/relationships/image" Target="../media/image39.jpg"/><Relationship Id="rId7" Type="http://schemas.openxmlformats.org/officeDocument/2006/relationships/image" Target="../media/image40.jpg"/><Relationship Id="rId8" Type="http://schemas.openxmlformats.org/officeDocument/2006/relationships/image" Target="../media/image41.jpg"/><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jpg"/><Relationship Id="rId4" Type="http://schemas.openxmlformats.org/officeDocument/2006/relationships/image" Target="../media/image46.jpg"/><Relationship Id="rId5" Type="http://schemas.openxmlformats.org/officeDocument/2006/relationships/image" Target="../media/image47.jpg"/><Relationship Id="rId6" Type="http://schemas.openxmlformats.org/officeDocument/2006/relationships/image" Target="../media/image48.jp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hyperlink" Target="NULL" TargetMode="External"/><Relationship Id="rId4" Type="http://schemas.openxmlformats.org/officeDocument/2006/relationships/hyperlink" Target="NULL" TargetMode="External"/><Relationship Id="rId5" Type="http://schemas.openxmlformats.org/officeDocument/2006/relationships/hyperlink" Target="NULL" TargetMode="External"/><Relationship Id="rId6" Type="http://schemas.openxmlformats.org/officeDocument/2006/relationships/hyperlink" Target="NULL" TargetMode="External"/><Relationship Id="rId7" Type="http://schemas.openxmlformats.org/officeDocument/2006/relationships/hyperlink" Target="NULL" TargetMode="External"/><Relationship Id="rId8" Type="http://schemas.openxmlformats.org/officeDocument/2006/relationships/image" Target="../media/image4.tif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g"/><Relationship Id="rId4" Type="http://schemas.openxmlformats.org/officeDocument/2006/relationships/image" Target="../media/image52.jpg"/><Relationship Id="rId5" Type="http://schemas.openxmlformats.org/officeDocument/2006/relationships/image" Target="../media/image53.jpg"/><Relationship Id="rId6" Type="http://schemas.openxmlformats.org/officeDocument/2006/relationships/image" Target="../media/image54.jpg"/><Relationship Id="rId7" Type="http://schemas.openxmlformats.org/officeDocument/2006/relationships/image" Target="../media/image55.jp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g"/><Relationship Id="rId4" Type="http://schemas.openxmlformats.org/officeDocument/2006/relationships/image" Target="../media/image52.jpg"/><Relationship Id="rId5" Type="http://schemas.openxmlformats.org/officeDocument/2006/relationships/image" Target="../media/image53.jpg"/><Relationship Id="rId6" Type="http://schemas.openxmlformats.org/officeDocument/2006/relationships/image" Target="../media/image54.jpg"/><Relationship Id="rId7" Type="http://schemas.openxmlformats.org/officeDocument/2006/relationships/image" Target="../media/image55.jp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g"/><Relationship Id="rId4" Type="http://schemas.openxmlformats.org/officeDocument/2006/relationships/image" Target="../media/image54.jp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opensocietyfoundations.org/reports/criminalizing-condom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hyperlink" Target="http://copsandrubbersgame.com/"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xml.rels><?xml version="1.0" encoding="UTF-8" standalone="yes"?>
<Relationships xmlns="http://schemas.openxmlformats.org/package/2006/relationships"><Relationship Id="rId3" Type="http://schemas.openxmlformats.org/officeDocument/2006/relationships/hyperlink" Target="http://lienbtran.com/games/cops-rubbers/" TargetMode="External"/><Relationship Id="rId4" Type="http://schemas.openxmlformats.org/officeDocument/2006/relationships/hyperlink" Target="https://www.thegamecrafter.com/games/cops-rubbers" TargetMode="External"/><Relationship Id="rId5" Type="http://schemas.openxmlformats.org/officeDocument/2006/relationships/hyperlink" Target="http://copsandrubbersgames.com/"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Game </a:t>
            </a:r>
            <a:br>
              <a:rPr lang="en-US" dirty="0" smtClean="0"/>
            </a:br>
            <a:r>
              <a:rPr lang="en-US" dirty="0" smtClean="0"/>
              <a:t>Facilitation </a:t>
            </a:r>
            <a:br>
              <a:rPr lang="en-US" dirty="0" smtClean="0"/>
            </a:br>
            <a:r>
              <a:rPr lang="en-US" dirty="0" smtClean="0"/>
              <a:t>Training</a:t>
            </a:r>
            <a:endParaRPr lang="en-US" dirty="0"/>
          </a:p>
        </p:txBody>
      </p:sp>
      <p:sp>
        <p:nvSpPr>
          <p:cNvPr id="3" name="Subtitle 2"/>
          <p:cNvSpPr>
            <a:spLocks noGrp="1"/>
          </p:cNvSpPr>
          <p:nvPr>
            <p:ph type="subTitle" idx="1"/>
          </p:nvPr>
        </p:nvSpPr>
        <p:spPr/>
        <p:txBody>
          <a:bodyPr>
            <a:normAutofit fontScale="85000" lnSpcReduction="20000"/>
          </a:bodyPr>
          <a:lstStyle/>
          <a:p>
            <a:r>
              <a:rPr lang="en-US" b="1" cap="none" dirty="0" smtClean="0"/>
              <a:t>Lien </a:t>
            </a:r>
            <a:r>
              <a:rPr lang="en-US" b="1" cap="none" dirty="0"/>
              <a:t>T</a:t>
            </a:r>
            <a:r>
              <a:rPr lang="en-US" b="1" cap="none" dirty="0" smtClean="0"/>
              <a:t>ran</a:t>
            </a:r>
          </a:p>
          <a:p>
            <a:r>
              <a:rPr lang="en-US" cap="none" dirty="0" smtClean="0"/>
              <a:t>Open Society </a:t>
            </a:r>
            <a:r>
              <a:rPr lang="en-US" cap="none" dirty="0"/>
              <a:t>F</a:t>
            </a:r>
            <a:r>
              <a:rPr lang="en-US" cap="none" dirty="0" smtClean="0"/>
              <a:t>oundations // University of </a:t>
            </a:r>
            <a:r>
              <a:rPr lang="en-US" cap="none" dirty="0"/>
              <a:t>M</a:t>
            </a:r>
            <a:r>
              <a:rPr lang="en-US" cap="none" dirty="0" smtClean="0"/>
              <a:t>iami</a:t>
            </a:r>
          </a:p>
          <a:p>
            <a:r>
              <a:rPr lang="en-US" cap="none" dirty="0" err="1" smtClean="0"/>
              <a:t>L.Tran@miami.edu</a:t>
            </a:r>
            <a:endParaRPr lang="en-US" cap="none"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292" y="758952"/>
            <a:ext cx="3355329" cy="3353083"/>
          </a:xfrm>
          <a:prstGeom prst="rect">
            <a:avLst/>
          </a:prstGeom>
        </p:spPr>
      </p:pic>
    </p:spTree>
    <p:extLst>
      <p:ext uri="{BB962C8B-B14F-4D97-AF65-F5344CB8AC3E}">
        <p14:creationId xmlns:p14="http://schemas.microsoft.com/office/powerpoint/2010/main" val="2585518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Introduce the game</a:t>
            </a:r>
            <a:endParaRPr lang="en-US" dirty="0"/>
          </a:p>
        </p:txBody>
      </p:sp>
      <p:sp>
        <p:nvSpPr>
          <p:cNvPr id="3" name="Content Placeholder 2"/>
          <p:cNvSpPr>
            <a:spLocks noGrp="1"/>
          </p:cNvSpPr>
          <p:nvPr>
            <p:ph idx="1"/>
          </p:nvPr>
        </p:nvSpPr>
        <p:spPr>
          <a:xfrm>
            <a:off x="1097280" y="1845733"/>
            <a:ext cx="10058400" cy="4487831"/>
          </a:xfrm>
        </p:spPr>
        <p:txBody>
          <a:bodyPr>
            <a:normAutofit/>
          </a:bodyPr>
          <a:lstStyle/>
          <a:p>
            <a:r>
              <a:rPr lang="en-US" dirty="0" smtClean="0"/>
              <a:t>Read the </a:t>
            </a:r>
            <a:r>
              <a:rPr lang="en-US" b="1" dirty="0" smtClean="0"/>
              <a:t>Game </a:t>
            </a:r>
            <a:r>
              <a:rPr lang="en-US" b="1" dirty="0"/>
              <a:t>I</a:t>
            </a:r>
            <a:r>
              <a:rPr lang="en-US" b="1" dirty="0" smtClean="0"/>
              <a:t>ntroduction </a:t>
            </a:r>
            <a:r>
              <a:rPr lang="en-US" dirty="0" smtClean="0"/>
              <a:t>(p. 4 of facilitation guide)</a:t>
            </a:r>
          </a:p>
          <a:p>
            <a:r>
              <a:rPr lang="en-US" sz="1600" i="1" dirty="0"/>
              <a:t>Hi everyone, thanks for joining us. We’re going to play a game called Cops and Rubbers. The game is based on research done in 6 </a:t>
            </a:r>
            <a:r>
              <a:rPr lang="en-US" sz="1600" i="1" dirty="0" smtClean="0"/>
              <a:t>countries - </a:t>
            </a:r>
            <a:r>
              <a:rPr lang="en-US" sz="1600" b="1" i="1" dirty="0" smtClean="0"/>
              <a:t>South Africa, Namibia, Zimbabwe, Kenya, U.S.A., and Russia - </a:t>
            </a:r>
            <a:r>
              <a:rPr lang="en-US" sz="1600" i="1" dirty="0" smtClean="0"/>
              <a:t>that </a:t>
            </a:r>
            <a:r>
              <a:rPr lang="en-US" sz="1600" i="1" dirty="0"/>
              <a:t>shows the ways police use condoms as evidence that someone is a sex worker and the impact this practice has on sex workers’ lives - including their ability to </a:t>
            </a:r>
            <a:r>
              <a:rPr lang="en-US" sz="1600" i="1" dirty="0" smtClean="0"/>
              <a:t>protect </a:t>
            </a:r>
            <a:r>
              <a:rPr lang="en-US" sz="1600" i="1" dirty="0"/>
              <a:t>themselves from </a:t>
            </a:r>
            <a:r>
              <a:rPr lang="en-US" sz="1600" i="1" dirty="0" smtClean="0"/>
              <a:t>HIV </a:t>
            </a:r>
            <a:r>
              <a:rPr lang="en-US" sz="1600" b="1" i="1" dirty="0" smtClean="0"/>
              <a:t>and how it can negatively impact their health and human rights</a:t>
            </a:r>
            <a:r>
              <a:rPr lang="en-US" sz="1600" i="1" dirty="0" smtClean="0"/>
              <a:t>.</a:t>
            </a:r>
            <a:endParaRPr lang="en-US" sz="1600" i="1" dirty="0"/>
          </a:p>
          <a:p>
            <a:r>
              <a:rPr lang="en-US" sz="1600" i="1" dirty="0"/>
              <a:t>Over the next </a:t>
            </a:r>
            <a:r>
              <a:rPr lang="en-US" sz="1600" i="1" dirty="0" smtClean="0"/>
              <a:t>[45 minutes] </a:t>
            </a:r>
            <a:r>
              <a:rPr lang="en-US" sz="1600" i="1" dirty="0"/>
              <a:t>you’re going to play the role of a sex worker, working on the street. You’ll be confronted with a number of scenarios – these are all based on the real life experiences of sex workers who were interviewed for the Open Society Foundations’ Criminalizing Condoms report. The situations confronted by players are very real, but please also know that this game is designed to simplify the real-world choices sex workers face, in order to make for a meaningful interactive experience in a shortened amount of time</a:t>
            </a:r>
            <a:r>
              <a:rPr lang="en-US" sz="1600" i="1" dirty="0" smtClean="0"/>
              <a:t>.</a:t>
            </a:r>
          </a:p>
          <a:p>
            <a:r>
              <a:rPr lang="en-US" sz="1600" b="1" i="1" dirty="0" smtClean="0"/>
              <a:t>Please select one of the profile cards, turn it over, and meet your game character.</a:t>
            </a:r>
            <a:endParaRPr lang="en-US" sz="1600" b="1" i="1" dirty="0"/>
          </a:p>
          <a:p>
            <a:r>
              <a:rPr lang="en-US" sz="1600" i="1" dirty="0"/>
              <a:t>As part of the game, you each have specific goals you’re trying to achieve. The goals are described at the bottom of the ‘profile card’ in front of you. Can someone please read a card aloud as an example?” </a:t>
            </a:r>
          </a:p>
        </p:txBody>
      </p:sp>
    </p:spTree>
    <p:extLst>
      <p:ext uri="{BB962C8B-B14F-4D97-AF65-F5344CB8AC3E}">
        <p14:creationId xmlns:p14="http://schemas.microsoft.com/office/powerpoint/2010/main" val="9535415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4551166" cy="1450757"/>
          </a:xfrm>
        </p:spPr>
        <p:txBody>
          <a:bodyPr/>
          <a:lstStyle/>
          <a:p>
            <a:r>
              <a:rPr lang="en-US" smtClean="0"/>
              <a:t>Game character selection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2074" y="468979"/>
            <a:ext cx="2533283" cy="165214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724" y="2399507"/>
            <a:ext cx="2533283" cy="165214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2075" y="4330035"/>
            <a:ext cx="2533283" cy="165214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6811" y="4330034"/>
            <a:ext cx="2533283" cy="1652141"/>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6811" y="468979"/>
            <a:ext cx="2533283" cy="1652141"/>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6811" y="2399507"/>
            <a:ext cx="2533283" cy="1652141"/>
          </a:xfrm>
          <a:prstGeom prst="rect">
            <a:avLst/>
          </a:prstGeom>
        </p:spPr>
      </p:pic>
      <p:sp>
        <p:nvSpPr>
          <p:cNvPr id="18" name="Content Placeholder 2"/>
          <p:cNvSpPr>
            <a:spLocks noGrp="1"/>
          </p:cNvSpPr>
          <p:nvPr>
            <p:ph idx="1"/>
          </p:nvPr>
        </p:nvSpPr>
        <p:spPr>
          <a:xfrm>
            <a:off x="1097280" y="1845734"/>
            <a:ext cx="3949282" cy="4023360"/>
          </a:xfrm>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r>
              <a:rPr lang="en-US" dirty="0" smtClean="0"/>
              <a:t>Give players the choice to pick their character profile card by placing them on the table and letting them each pick one.</a:t>
            </a:r>
          </a:p>
          <a:p>
            <a:pPr marL="0" marR="0" lvl="0" indent="0" defTabSz="914400" eaLnBrk="1" fontAlgn="auto" latinLnBrk="0" hangingPunct="1">
              <a:lnSpc>
                <a:spcPct val="100000"/>
              </a:lnSpc>
              <a:spcBef>
                <a:spcPts val="0"/>
              </a:spcBef>
              <a:spcAft>
                <a:spcPts val="0"/>
              </a:spcAft>
              <a:buClrTx/>
              <a:buSzTx/>
              <a:buFont typeface="Arial" charset="0"/>
              <a:buNone/>
              <a:tabLst/>
              <a:defRPr/>
            </a:pPr>
            <a:endParaRPr lang="en-US" dirty="0"/>
          </a:p>
          <a:p>
            <a:pPr marL="0" marR="0" lvl="0" indent="0" defTabSz="914400" eaLnBrk="1" fontAlgn="auto" latinLnBrk="0" hangingPunct="1">
              <a:lnSpc>
                <a:spcPct val="100000"/>
              </a:lnSpc>
              <a:spcBef>
                <a:spcPts val="0"/>
              </a:spcBef>
              <a:spcAft>
                <a:spcPts val="0"/>
              </a:spcAft>
              <a:buClrTx/>
              <a:buSzTx/>
              <a:buFont typeface="Arial" charset="0"/>
              <a:buNone/>
              <a:tabLst/>
              <a:defRPr/>
            </a:pPr>
            <a:r>
              <a:rPr lang="en-US" dirty="0" smtClean="0"/>
              <a:t>Then ask them to introduce themselves by each taking a turn to read this card aloud.</a:t>
            </a:r>
          </a:p>
        </p:txBody>
      </p:sp>
    </p:spTree>
    <p:extLst>
      <p:ext uri="{BB962C8B-B14F-4D97-AF65-F5344CB8AC3E}">
        <p14:creationId xmlns:p14="http://schemas.microsoft.com/office/powerpoint/2010/main" val="635844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Refer to players by their character name</a:t>
            </a:r>
            <a:endParaRPr lang="en-US" dirty="0"/>
          </a:p>
        </p:txBody>
      </p:sp>
      <p:sp>
        <p:nvSpPr>
          <p:cNvPr id="3" name="Content Placeholder 2"/>
          <p:cNvSpPr>
            <a:spLocks noGrp="1"/>
          </p:cNvSpPr>
          <p:nvPr>
            <p:ph idx="1"/>
          </p:nvPr>
        </p:nvSpPr>
        <p:spPr>
          <a:xfrm>
            <a:off x="1097280" y="1845734"/>
            <a:ext cx="4713211" cy="4288848"/>
          </a:xfrm>
        </p:spPr>
        <p:txBody>
          <a:bodyPr/>
          <a:lstStyle/>
          <a:p>
            <a:pPr marL="0" indent="0">
              <a:buNone/>
            </a:pPr>
            <a:r>
              <a:rPr lang="en-US" b="1" dirty="0" smtClean="0"/>
              <a:t>Refer to players by their game character’s name </a:t>
            </a:r>
            <a:r>
              <a:rPr lang="en-US" dirty="0" smtClean="0"/>
              <a:t>from the beginning to the end of the game.</a:t>
            </a:r>
          </a:p>
          <a:p>
            <a:pPr marL="0" indent="0">
              <a:buNone/>
            </a:pPr>
            <a:r>
              <a:rPr lang="en-US" dirty="0" smtClean="0"/>
              <a:t>This will help them to identify with and to identify as their game character. </a:t>
            </a:r>
            <a:br>
              <a:rPr lang="en-US" dirty="0" smtClean="0"/>
            </a:br>
            <a:r>
              <a:rPr lang="en-US" dirty="0" smtClean="0"/>
              <a:t/>
            </a:r>
            <a:br>
              <a:rPr lang="en-US" dirty="0" smtClean="0"/>
            </a:br>
            <a:r>
              <a:rPr lang="en-US" dirty="0" smtClean="0"/>
              <a:t>Example: </a:t>
            </a:r>
          </a:p>
          <a:p>
            <a:pPr marL="0" indent="0">
              <a:buNone/>
            </a:pPr>
            <a:r>
              <a:rPr lang="en-US" dirty="0" smtClean="0"/>
              <a:t/>
            </a:r>
            <a:br>
              <a:rPr lang="en-US" dirty="0" smtClean="0"/>
            </a:br>
            <a:r>
              <a:rPr lang="en-US" dirty="0" smtClean="0"/>
              <a:t>“Hi Naomi, would you like to introduce yourself to the group?” </a:t>
            </a:r>
          </a:p>
        </p:txBody>
      </p:sp>
      <p:pic>
        <p:nvPicPr>
          <p:cNvPr id="4" name="profile_jumbo-card_thick-03.png"/>
          <p:cNvPicPr/>
          <p:nvPr/>
        </p:nvPicPr>
        <p:blipFill>
          <a:blip r:embed="rId2">
            <a:extLst/>
          </a:blip>
          <a:stretch>
            <a:fillRect/>
          </a:stretch>
        </p:blipFill>
        <p:spPr>
          <a:xfrm>
            <a:off x="6544132" y="2146676"/>
            <a:ext cx="4704145" cy="2920343"/>
          </a:xfrm>
          <a:prstGeom prst="rect">
            <a:avLst/>
          </a:prstGeom>
          <a:ln w="12700">
            <a:miter lim="400000"/>
          </a:ln>
        </p:spPr>
      </p:pic>
    </p:spTree>
    <p:extLst>
      <p:ext uri="{BB962C8B-B14F-4D97-AF65-F5344CB8AC3E}">
        <p14:creationId xmlns:p14="http://schemas.microsoft.com/office/powerpoint/2010/main" val="1352518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All players share a health and a financial goal</a:t>
            </a:r>
            <a:endParaRPr lang="en-US" dirty="0"/>
          </a:p>
        </p:txBody>
      </p:sp>
      <p:sp>
        <p:nvSpPr>
          <p:cNvPr id="3" name="Content Placeholder 2"/>
          <p:cNvSpPr>
            <a:spLocks noGrp="1"/>
          </p:cNvSpPr>
          <p:nvPr>
            <p:ph idx="1"/>
          </p:nvPr>
        </p:nvSpPr>
        <p:spPr>
          <a:xfrm>
            <a:off x="1097280" y="4861367"/>
            <a:ext cx="6923976" cy="1331090"/>
          </a:xfrm>
        </p:spPr>
        <p:txBody>
          <a:bodyPr>
            <a:normAutofit fontScale="92500" lnSpcReduction="20000"/>
          </a:bodyPr>
          <a:lstStyle/>
          <a:p>
            <a:pPr marL="0" indent="0">
              <a:buNone/>
            </a:pPr>
            <a:r>
              <a:rPr lang="en-US" dirty="0" smtClean="0"/>
              <a:t>Point out that all players share the same 2 goals, stated at the bottom of the profile card.</a:t>
            </a:r>
          </a:p>
          <a:p>
            <a:pPr marL="0" indent="0">
              <a:buNone/>
            </a:pPr>
            <a:r>
              <a:rPr lang="en-US" dirty="0" smtClean="0"/>
              <a:t>(1) To avoid a sexually transmitted infection </a:t>
            </a:r>
            <a:endParaRPr lang="en-US" dirty="0"/>
          </a:p>
          <a:p>
            <a:pPr marL="0" indent="0">
              <a:buNone/>
            </a:pPr>
            <a:r>
              <a:rPr lang="en-US" dirty="0" smtClean="0"/>
              <a:t>(2) To earn $25 towards a personal goal</a:t>
            </a:r>
          </a:p>
        </p:txBody>
      </p:sp>
      <p:pic>
        <p:nvPicPr>
          <p:cNvPr id="4" name="profile_jumbo-card_thick-03.png"/>
          <p:cNvPicPr/>
          <p:nvPr/>
        </p:nvPicPr>
        <p:blipFill rotWithShape="1">
          <a:blip r:embed="rId3">
            <a:extLst/>
          </a:blip>
          <a:srcRect b="18907"/>
          <a:stretch/>
        </p:blipFill>
        <p:spPr>
          <a:xfrm>
            <a:off x="1187368" y="1821829"/>
            <a:ext cx="5669798" cy="2854343"/>
          </a:xfrm>
          <a:prstGeom prst="rect">
            <a:avLst/>
          </a:prstGeom>
          <a:ln w="12700">
            <a:miter lim="400000"/>
          </a:ln>
        </p:spPr>
      </p:pic>
      <p:sp>
        <p:nvSpPr>
          <p:cNvPr id="5" name="Shape 53"/>
          <p:cNvSpPr/>
          <p:nvPr/>
        </p:nvSpPr>
        <p:spPr>
          <a:xfrm>
            <a:off x="1006998" y="3794506"/>
            <a:ext cx="6053559" cy="731195"/>
          </a:xfrm>
          <a:prstGeom prst="rect">
            <a:avLst/>
          </a:prstGeom>
          <a:ln w="50800">
            <a:solidFill>
              <a:srgbClr val="3E231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3709" y="1821829"/>
            <a:ext cx="3925214" cy="4370628"/>
          </a:xfrm>
          <a:prstGeom prst="rect">
            <a:avLst/>
          </a:prstGeom>
        </p:spPr>
      </p:pic>
    </p:spTree>
    <p:extLst>
      <p:ext uri="{BB962C8B-B14F-4D97-AF65-F5344CB8AC3E}">
        <p14:creationId xmlns:p14="http://schemas.microsoft.com/office/powerpoint/2010/main" val="10888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Introduce the game (continued)</a:t>
            </a:r>
            <a:endParaRPr lang="en-US" dirty="0"/>
          </a:p>
        </p:txBody>
      </p:sp>
      <p:sp>
        <p:nvSpPr>
          <p:cNvPr id="3" name="Content Placeholder 2"/>
          <p:cNvSpPr>
            <a:spLocks noGrp="1"/>
          </p:cNvSpPr>
          <p:nvPr>
            <p:ph idx="1"/>
          </p:nvPr>
        </p:nvSpPr>
        <p:spPr/>
        <p:txBody>
          <a:bodyPr/>
          <a:lstStyle/>
          <a:p>
            <a:r>
              <a:rPr lang="en-US" dirty="0" smtClean="0"/>
              <a:t>Continue reading the </a:t>
            </a:r>
            <a:r>
              <a:rPr lang="en-US" b="1" dirty="0"/>
              <a:t>Game Introduction </a:t>
            </a:r>
            <a:r>
              <a:rPr lang="en-US" dirty="0"/>
              <a:t>(p. 4 of facilitation guide</a:t>
            </a:r>
            <a:r>
              <a:rPr lang="en-US" dirty="0" smtClean="0"/>
              <a:t>)</a:t>
            </a:r>
            <a:endParaRPr lang="en-US" i="1" dirty="0" smtClean="0"/>
          </a:p>
          <a:p>
            <a:r>
              <a:rPr lang="en-US" i="1" dirty="0" smtClean="0"/>
              <a:t>So </a:t>
            </a:r>
            <a:r>
              <a:rPr lang="en-US" i="1" dirty="0"/>
              <a:t>how do you avoid sexually transmitted infections? Anyone? </a:t>
            </a:r>
            <a:br>
              <a:rPr lang="en-US" i="1" dirty="0"/>
            </a:br>
            <a:r>
              <a:rPr lang="en-US" b="1" i="1" dirty="0" smtClean="0"/>
              <a:t>[Someone volunteers an answer about using condoms] </a:t>
            </a:r>
          </a:p>
          <a:p>
            <a:r>
              <a:rPr lang="en-US" b="1" i="1" dirty="0" smtClean="0"/>
              <a:t/>
            </a:r>
            <a:br>
              <a:rPr lang="en-US" b="1" i="1" dirty="0" smtClean="0"/>
            </a:br>
            <a:r>
              <a:rPr lang="en-US" i="1" dirty="0" smtClean="0"/>
              <a:t>Right</a:t>
            </a:r>
            <a:r>
              <a:rPr lang="en-US" i="1" dirty="0"/>
              <a:t>! To ensure you do not get an infection, you’ll need to use a condom. Hold up a condom. Luckily, there’s an outreach worker in the game who will be providing you with condoms.</a:t>
            </a:r>
          </a:p>
          <a:p>
            <a:r>
              <a:rPr lang="en-US" i="1" dirty="0"/>
              <a:t>As for meeting your financial goals, you’re already partway there. You were out on the street working last night and have already earned some money.</a:t>
            </a:r>
          </a:p>
        </p:txBody>
      </p:sp>
    </p:spTree>
    <p:extLst>
      <p:ext uri="{BB962C8B-B14F-4D97-AF65-F5344CB8AC3E}">
        <p14:creationId xmlns:p14="http://schemas.microsoft.com/office/powerpoint/2010/main" val="19456084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Starting money amount</a:t>
            </a:r>
            <a:endParaRPr lang="en-US" dirty="0"/>
          </a:p>
        </p:txBody>
      </p:sp>
      <p:sp>
        <p:nvSpPr>
          <p:cNvPr id="3" name="Content Placeholder 2"/>
          <p:cNvSpPr>
            <a:spLocks noGrp="1"/>
          </p:cNvSpPr>
          <p:nvPr>
            <p:ph idx="1"/>
          </p:nvPr>
        </p:nvSpPr>
        <p:spPr>
          <a:xfrm>
            <a:off x="1097280" y="1845734"/>
            <a:ext cx="6808229" cy="4023360"/>
          </a:xfrm>
        </p:spPr>
        <p:txBody>
          <a:bodyPr/>
          <a:lstStyle/>
          <a:p>
            <a:r>
              <a:rPr lang="en-US" b="1" dirty="0" smtClean="0"/>
              <a:t>Start of game</a:t>
            </a:r>
          </a:p>
          <a:p>
            <a:r>
              <a:rPr lang="en-US" dirty="0" smtClean="0"/>
              <a:t>Players should start the game with 1 money card.</a:t>
            </a:r>
          </a:p>
          <a:p>
            <a:r>
              <a:rPr lang="en-US" dirty="0" smtClean="0"/>
              <a:t>After shuffling the money deck, flip over a money card and give one to each player.</a:t>
            </a:r>
          </a:p>
          <a:p>
            <a:r>
              <a:rPr lang="en-US" dirty="0" smtClean="0"/>
              <a:t>Then, mention that the money cards range from 3 to 6, in order to make the arithmetic easier (remind players it’s not based on a real-world currency or rate)</a:t>
            </a:r>
          </a:p>
          <a:p>
            <a:endParaRPr lang="en-US"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8758213" y="1573309"/>
            <a:ext cx="1926463" cy="262699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8758212" y="3778586"/>
            <a:ext cx="1926462" cy="2626993"/>
          </a:xfrm>
          <a:prstGeom prst="rect">
            <a:avLst/>
          </a:prstGeom>
        </p:spPr>
      </p:pic>
    </p:spTree>
    <p:extLst>
      <p:ext uri="{BB962C8B-B14F-4D97-AF65-F5344CB8AC3E}">
        <p14:creationId xmlns:p14="http://schemas.microsoft.com/office/powerpoint/2010/main" val="9339992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Introduce the game (continued)</a:t>
            </a:r>
            <a:endParaRPr lang="en-US" dirty="0"/>
          </a:p>
        </p:txBody>
      </p:sp>
      <p:sp>
        <p:nvSpPr>
          <p:cNvPr id="3" name="Content Placeholder 2"/>
          <p:cNvSpPr>
            <a:spLocks noGrp="1"/>
          </p:cNvSpPr>
          <p:nvPr>
            <p:ph idx="1"/>
          </p:nvPr>
        </p:nvSpPr>
        <p:spPr/>
        <p:txBody>
          <a:bodyPr>
            <a:normAutofit/>
          </a:bodyPr>
          <a:lstStyle/>
          <a:p>
            <a:r>
              <a:rPr lang="en-US" dirty="0" smtClean="0"/>
              <a:t>Continue reading the </a:t>
            </a:r>
            <a:r>
              <a:rPr lang="en-US" b="1" dirty="0" smtClean="0"/>
              <a:t>Game </a:t>
            </a:r>
            <a:r>
              <a:rPr lang="en-US" b="1" dirty="0"/>
              <a:t>I</a:t>
            </a:r>
            <a:r>
              <a:rPr lang="en-US" b="1" dirty="0" smtClean="0"/>
              <a:t>ntroduction </a:t>
            </a:r>
            <a:r>
              <a:rPr lang="en-US" dirty="0" smtClean="0"/>
              <a:t>(p. </a:t>
            </a:r>
            <a:r>
              <a:rPr lang="en-US" dirty="0"/>
              <a:t>5</a:t>
            </a:r>
            <a:r>
              <a:rPr lang="en-US" dirty="0" smtClean="0"/>
              <a:t> of facilitation guide)</a:t>
            </a:r>
          </a:p>
          <a:p>
            <a:r>
              <a:rPr lang="en-US" sz="1600" i="1" dirty="0"/>
              <a:t>And of course like any game, there are rules. The game works like this. We’ll play 6 rounds. At the start of each round we check in with the outreach worker (point to an outreach worker deck) who provides condoms and advice to sex workers. Once you get a condom, you will need to decide where to hide it. After that the police enter the scene. Your table facilitator will spin the search wheel to find out where the police are searching for condoms. Those of you sex workers caught with condoms will have to draw a card from this deck (point to the consequence deck) to learn the consequences of the police finding condoms on you. When the police leave, you’ll have the opportunity to meet clients. For those of you who had your condoms taken away by the police, you’ll have to make a difficult decision about whether the risks of unprotected sex are worth taking, keeping in mind the financial and health goals you need to reach by the end of the game.</a:t>
            </a:r>
          </a:p>
          <a:p>
            <a:r>
              <a:rPr lang="en-US" sz="1600" i="1" dirty="0"/>
              <a:t>Okay, I think we’re ready to begin. The rules will become much clearer as we go. Please take a moment to introduce yourselves at your tables, including who you are and your personal goals. </a:t>
            </a:r>
            <a:endParaRPr lang="en-US" sz="1600" i="1" dirty="0" smtClean="0"/>
          </a:p>
          <a:p>
            <a:r>
              <a:rPr lang="en-US" sz="1600" i="1" dirty="0" smtClean="0"/>
              <a:t>This </a:t>
            </a:r>
            <a:r>
              <a:rPr lang="en-US" sz="1600" i="1" dirty="0"/>
              <a:t>is an interactive game, so we encourage you to interact with each other and work together if you can. We’ll come back together as a big group at the end to hear how you did. Good luck!</a:t>
            </a:r>
          </a:p>
        </p:txBody>
      </p:sp>
    </p:spTree>
    <p:extLst>
      <p:ext uri="{BB962C8B-B14F-4D97-AF65-F5344CB8AC3E}">
        <p14:creationId xmlns:p14="http://schemas.microsoft.com/office/powerpoint/2010/main" val="10216755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round structure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69298" y="295250"/>
            <a:ext cx="2922048" cy="6353166"/>
          </a:xfrm>
        </p:spPr>
      </p:pic>
      <p:sp>
        <p:nvSpPr>
          <p:cNvPr id="6" name="Content Placeholder 2"/>
          <p:cNvSpPr txBox="1">
            <a:spLocks/>
          </p:cNvSpPr>
          <p:nvPr/>
        </p:nvSpPr>
        <p:spPr>
          <a:xfrm>
            <a:off x="1097280" y="1845734"/>
            <a:ext cx="6877677"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smtClean="0"/>
              <a:t>Refer to p. 5 of facilitation guide</a:t>
            </a:r>
          </a:p>
          <a:p>
            <a:pPr marL="342900" indent="-342900">
              <a:buFont typeface="+mj-lt"/>
              <a:buAutoNum type="arabicPeriod"/>
            </a:pPr>
            <a:r>
              <a:rPr lang="en-US" sz="1600" dirty="0" smtClean="0"/>
              <a:t>Announce the round number</a:t>
            </a:r>
          </a:p>
          <a:p>
            <a:pPr marL="342900" indent="-342900">
              <a:buFont typeface="+mj-lt"/>
              <a:buAutoNum type="arabicPeriod"/>
            </a:pPr>
            <a:r>
              <a:rPr lang="en-US" sz="1600" dirty="0" smtClean="0"/>
              <a:t>Flip over a character card </a:t>
            </a:r>
            <a:br>
              <a:rPr lang="en-US" sz="1600" dirty="0" smtClean="0"/>
            </a:br>
            <a:r>
              <a:rPr lang="en-US" sz="1600" dirty="0" smtClean="0"/>
              <a:t>(in round 1 this is the large card, in round 2-6 it is the smaller deck)</a:t>
            </a:r>
          </a:p>
          <a:p>
            <a:pPr marL="342900" indent="-342900">
              <a:buFont typeface="+mj-lt"/>
              <a:buAutoNum type="arabicPeriod"/>
            </a:pPr>
            <a:r>
              <a:rPr lang="en-US" sz="1600" dirty="0" smtClean="0"/>
              <a:t>Flip over an outreach worker card</a:t>
            </a:r>
          </a:p>
          <a:p>
            <a:pPr marL="342900" indent="-342900">
              <a:buFont typeface="+mj-lt"/>
              <a:buAutoNum type="arabicPeriod"/>
            </a:pPr>
            <a:r>
              <a:rPr lang="en-US" sz="1600" dirty="0" smtClean="0"/>
              <a:t>Hide condoms in a hiding location</a:t>
            </a:r>
          </a:p>
          <a:p>
            <a:pPr marL="342900" indent="-342900">
              <a:buFont typeface="+mj-lt"/>
              <a:buAutoNum type="arabicPeriod"/>
            </a:pPr>
            <a:r>
              <a:rPr lang="en-US" sz="1600" dirty="0" smtClean="0"/>
              <a:t>Spin the wheel</a:t>
            </a:r>
          </a:p>
          <a:p>
            <a:pPr marL="342900" indent="-342900">
              <a:buFont typeface="+mj-lt"/>
              <a:buAutoNum type="arabicPeriod"/>
            </a:pPr>
            <a:r>
              <a:rPr lang="en-US" sz="1600" dirty="0" smtClean="0"/>
              <a:t>Draw safe card and read to players who aren’t caught with a condom</a:t>
            </a:r>
            <a:br>
              <a:rPr lang="en-US" sz="1600" dirty="0" smtClean="0"/>
            </a:br>
            <a:r>
              <a:rPr lang="en-US" sz="1600" dirty="0" smtClean="0"/>
              <a:t>Players caught with condoms each draw a police card</a:t>
            </a:r>
          </a:p>
          <a:p>
            <a:pPr marL="342900" indent="-342900">
              <a:buFont typeface="+mj-lt"/>
              <a:buAutoNum type="arabicPeriod"/>
            </a:pPr>
            <a:r>
              <a:rPr lang="en-US" sz="1600" dirty="0" smtClean="0"/>
              <a:t>Offer players (not in home or jail) a money card</a:t>
            </a:r>
          </a:p>
          <a:p>
            <a:pPr marL="342900" indent="-342900">
              <a:buFont typeface="+mj-lt"/>
              <a:buAutoNum type="arabicPeriod"/>
            </a:pPr>
            <a:r>
              <a:rPr lang="en-US" sz="1600" dirty="0" smtClean="0"/>
              <a:t>Release players from home or jail</a:t>
            </a:r>
          </a:p>
          <a:p>
            <a:pPr marL="342900" indent="-342900">
              <a:buFont typeface="+mj-lt"/>
              <a:buAutoNum type="arabicPeriod"/>
            </a:pPr>
            <a:endParaRPr lang="en-US" sz="1600" dirty="0" smtClean="0"/>
          </a:p>
          <a:p>
            <a:pPr marL="342900" indent="-342900">
              <a:buFont typeface="+mj-lt"/>
              <a:buAutoNum type="arabicPeriod"/>
            </a:pPr>
            <a:endParaRPr lang="en-US" sz="1600" dirty="0"/>
          </a:p>
        </p:txBody>
      </p:sp>
    </p:spTree>
    <p:extLst>
      <p:ext uri="{BB962C8B-B14F-4D97-AF65-F5344CB8AC3E}">
        <p14:creationId xmlns:p14="http://schemas.microsoft.com/office/powerpoint/2010/main" val="3832887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Flip over character card</a:t>
            </a:r>
            <a:endParaRPr lang="en-US" dirty="0"/>
          </a:p>
        </p:txBody>
      </p:sp>
      <p:sp>
        <p:nvSpPr>
          <p:cNvPr id="3" name="Content Placeholder 2"/>
          <p:cNvSpPr>
            <a:spLocks noGrp="1"/>
          </p:cNvSpPr>
          <p:nvPr>
            <p:ph idx="1"/>
          </p:nvPr>
        </p:nvSpPr>
        <p:spPr>
          <a:xfrm>
            <a:off x="1097280" y="1845734"/>
            <a:ext cx="4528016" cy="4023360"/>
          </a:xfrm>
        </p:spPr>
        <p:txBody>
          <a:bodyPr/>
          <a:lstStyle/>
          <a:p>
            <a:r>
              <a:rPr lang="en-US" b="1" dirty="0" smtClean="0"/>
              <a:t>Round 1</a:t>
            </a:r>
          </a:p>
          <a:p>
            <a:r>
              <a:rPr lang="en-US" dirty="0" smtClean="0"/>
              <a:t>This is achieved by having introduced your character by reading the large card to the group.</a:t>
            </a:r>
            <a:endParaRPr lang="en-US" dirty="0"/>
          </a:p>
        </p:txBody>
      </p:sp>
      <p:sp>
        <p:nvSpPr>
          <p:cNvPr id="4" name="Content Placeholder 2"/>
          <p:cNvSpPr txBox="1">
            <a:spLocks/>
          </p:cNvSpPr>
          <p:nvPr/>
        </p:nvSpPr>
        <p:spPr>
          <a:xfrm>
            <a:off x="6711000" y="1845734"/>
            <a:ext cx="4944705"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b="1" dirty="0" smtClean="0"/>
              <a:t>Round 2:</a:t>
            </a:r>
          </a:p>
          <a:p>
            <a:r>
              <a:rPr lang="en-US" dirty="0" smtClean="0"/>
              <a:t>Give these to players at start of round 2 and ask them to shuffle (so they know you didn’t stack them in a particular order).</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 y="3565003"/>
            <a:ext cx="4046509" cy="26390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609" y="3461322"/>
            <a:ext cx="1395232" cy="1902589"/>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22918" y="4301442"/>
            <a:ext cx="1395232" cy="1902589"/>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7809" y="3461322"/>
            <a:ext cx="1395232" cy="1902589"/>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24589" y="3970609"/>
            <a:ext cx="1395232" cy="1902589"/>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77859" y="3461322"/>
            <a:ext cx="1395232" cy="1902589"/>
          </a:xfrm>
          <a:prstGeom prst="rect">
            <a:avLst/>
          </a:prstGeom>
        </p:spPr>
      </p:pic>
    </p:spTree>
    <p:extLst>
      <p:ext uri="{BB962C8B-B14F-4D97-AF65-F5344CB8AC3E}">
        <p14:creationId xmlns:p14="http://schemas.microsoft.com/office/powerpoint/2010/main" val="17948595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Flip over character card</a:t>
            </a:r>
            <a:endParaRPr lang="en-US" dirty="0"/>
          </a:p>
        </p:txBody>
      </p:sp>
      <p:sp>
        <p:nvSpPr>
          <p:cNvPr id="3" name="Content Placeholder 2"/>
          <p:cNvSpPr>
            <a:spLocks noGrp="1"/>
          </p:cNvSpPr>
          <p:nvPr>
            <p:ph idx="1"/>
          </p:nvPr>
        </p:nvSpPr>
        <p:spPr>
          <a:xfrm>
            <a:off x="1097280" y="1845734"/>
            <a:ext cx="4528016" cy="4023360"/>
          </a:xfrm>
        </p:spPr>
        <p:txBody>
          <a:bodyPr/>
          <a:lstStyle/>
          <a:p>
            <a:r>
              <a:rPr lang="en-US" b="1" dirty="0" smtClean="0"/>
              <a:t>Round 2 – 6:</a:t>
            </a: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303" y="2313473"/>
            <a:ext cx="2029840" cy="2767964"/>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379" y="2596902"/>
            <a:ext cx="2029840" cy="2767964"/>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1250" y="2888198"/>
            <a:ext cx="2029840" cy="2767964"/>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3569" y="3237368"/>
            <a:ext cx="2029840" cy="2767964"/>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299" y="3574963"/>
            <a:ext cx="2029840" cy="2767964"/>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8773" y="2596902"/>
            <a:ext cx="2029841" cy="2767964"/>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1585" y="2190981"/>
            <a:ext cx="2029841" cy="2767964"/>
          </a:xfrm>
          <a:prstGeom prst="rect">
            <a:avLst/>
          </a:prstGeom>
        </p:spPr>
      </p:pic>
    </p:spTree>
    <p:extLst>
      <p:ext uri="{BB962C8B-B14F-4D97-AF65-F5344CB8AC3E}">
        <p14:creationId xmlns:p14="http://schemas.microsoft.com/office/powerpoint/2010/main" val="82578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20"/>
                                        </p:tgtEl>
                                        <p:attrNameLst>
                                          <p:attrName>ppt_x</p:attrName>
                                        </p:attrNameLst>
                                      </p:cBhvr>
                                      <p:tavLst>
                                        <p:tav tm="0">
                                          <p:val>
                                            <p:strVal val="ppt_x"/>
                                          </p:val>
                                        </p:tav>
                                        <p:tav tm="100000">
                                          <p:val>
                                            <p:strVal val="ppt_x"/>
                                          </p:val>
                                        </p:tav>
                                      </p:tavLst>
                                    </p:anim>
                                    <p:anim calcmode="lin" valueType="num">
                                      <p:cBhvr additive="base">
                                        <p:cTn id="7" dur="500"/>
                                        <p:tgtEl>
                                          <p:spTgt spid="20"/>
                                        </p:tgtEl>
                                        <p:attrNameLst>
                                          <p:attrName>ppt_y</p:attrName>
                                        </p:attrNameLst>
                                      </p:cBhvr>
                                      <p:tavLst>
                                        <p:tav tm="0">
                                          <p:val>
                                            <p:strVal val="ppt_y"/>
                                          </p:val>
                                        </p:tav>
                                        <p:tav tm="100000">
                                          <p:val>
                                            <p:strVal val="1+ppt_h/2"/>
                                          </p:val>
                                        </p:tav>
                                      </p:tavLst>
                                    </p:anim>
                                    <p:set>
                                      <p:cBhvr>
                                        <p:cTn id="8" dur="1" fill="hold">
                                          <p:stCondLst>
                                            <p:cond delay="499"/>
                                          </p:stCondLst>
                                        </p:cTn>
                                        <p:tgtEl>
                                          <p:spTgt spid="2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9"/>
                                        </p:tgtEl>
                                        <p:attrNameLst>
                                          <p:attrName>ppt_x</p:attrName>
                                        </p:attrNameLst>
                                      </p:cBhvr>
                                      <p:tavLst>
                                        <p:tav tm="0">
                                          <p:val>
                                            <p:strVal val="ppt_x"/>
                                          </p:val>
                                        </p:tav>
                                        <p:tav tm="100000">
                                          <p:val>
                                            <p:strVal val="ppt_x"/>
                                          </p:val>
                                        </p:tav>
                                      </p:tavLst>
                                    </p:anim>
                                    <p:anim calcmode="lin" valueType="num">
                                      <p:cBhvr additive="base">
                                        <p:cTn id="19" dur="500"/>
                                        <p:tgtEl>
                                          <p:spTgt spid="19"/>
                                        </p:tgtEl>
                                        <p:attrNameLst>
                                          <p:attrName>ppt_y</p:attrName>
                                        </p:attrNameLst>
                                      </p:cBhvr>
                                      <p:tavLst>
                                        <p:tav tm="0">
                                          <p:val>
                                            <p:strVal val="ppt_y"/>
                                          </p:val>
                                        </p:tav>
                                        <p:tav tm="100000">
                                          <p:val>
                                            <p:strVal val="1+ppt_h/2"/>
                                          </p:val>
                                        </p:tav>
                                      </p:tavLst>
                                    </p:anim>
                                    <p:set>
                                      <p:cBhvr>
                                        <p:cTn id="20" dur="1" fill="hold">
                                          <p:stCondLst>
                                            <p:cond delay="499"/>
                                          </p:stCondLst>
                                        </p:cTn>
                                        <p:tgtEl>
                                          <p:spTgt spid="1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a:t>
            </a:r>
            <a:r>
              <a:rPr lang="en-US" i="1" dirty="0" smtClean="0"/>
              <a:t>Cops and Rubbers </a:t>
            </a:r>
            <a:r>
              <a:rPr lang="en-US" dirty="0" smtClean="0"/>
              <a:t>for advocacy	</a:t>
            </a:r>
            <a:endParaRPr lang="en-US" dirty="0"/>
          </a:p>
        </p:txBody>
      </p:sp>
      <p:sp>
        <p:nvSpPr>
          <p:cNvPr id="3" name="Content Placeholder 2"/>
          <p:cNvSpPr>
            <a:spLocks noGrp="1"/>
          </p:cNvSpPr>
          <p:nvPr>
            <p:ph idx="1"/>
          </p:nvPr>
        </p:nvSpPr>
        <p:spPr/>
        <p:txBody>
          <a:bodyPr>
            <a:normAutofit/>
          </a:bodyPr>
          <a:lstStyle/>
          <a:p>
            <a:pPr>
              <a:lnSpc>
                <a:spcPct val="150000"/>
              </a:lnSpc>
              <a:spcBef>
                <a:spcPts val="0"/>
              </a:spcBef>
              <a:spcAft>
                <a:spcPts val="0"/>
              </a:spcAft>
              <a:buClrTx/>
              <a:buSzTx/>
              <a:buFont typeface="Arial" charset="0"/>
              <a:buChar char="•"/>
            </a:pPr>
            <a:r>
              <a:rPr lang="en-US" dirty="0"/>
              <a:t> To educate people and give them </a:t>
            </a:r>
            <a:r>
              <a:rPr lang="en-US" dirty="0" smtClean="0"/>
              <a:t>a more holistic understanding of sex work, including the economic reasons people engage in sex work, recognizing it as a job and source of income</a:t>
            </a:r>
            <a:endParaRPr lang="en-US" dirty="0"/>
          </a:p>
          <a:p>
            <a:pPr lvl="0">
              <a:lnSpc>
                <a:spcPct val="150000"/>
              </a:lnSpc>
              <a:spcBef>
                <a:spcPts val="0"/>
              </a:spcBef>
              <a:spcAft>
                <a:spcPts val="0"/>
              </a:spcAft>
              <a:buClrTx/>
              <a:buSzTx/>
              <a:buFont typeface="Arial" charset="0"/>
              <a:buChar char="•"/>
              <a:defRPr/>
            </a:pPr>
            <a:r>
              <a:rPr lang="en-US" dirty="0"/>
              <a:t> To raise awareness and to sensitize people to the practice of criminalizing </a:t>
            </a:r>
            <a:r>
              <a:rPr lang="en-US" dirty="0" smtClean="0"/>
              <a:t>condoms</a:t>
            </a:r>
            <a:endParaRPr lang="en-US" dirty="0"/>
          </a:p>
          <a:p>
            <a:pPr lvl="0">
              <a:lnSpc>
                <a:spcPct val="150000"/>
              </a:lnSpc>
              <a:spcBef>
                <a:spcPts val="0"/>
              </a:spcBef>
              <a:spcAft>
                <a:spcPts val="0"/>
              </a:spcAft>
              <a:buClrTx/>
              <a:buSzTx/>
              <a:buFont typeface="Arial" charset="0"/>
              <a:buChar char="•"/>
              <a:defRPr/>
            </a:pPr>
            <a:r>
              <a:rPr lang="en-US" dirty="0"/>
              <a:t> To allow people to experience common situations that sex workers face due to criminalization of </a:t>
            </a:r>
            <a:r>
              <a:rPr lang="en-US" dirty="0" smtClean="0"/>
              <a:t>condoms</a:t>
            </a:r>
          </a:p>
          <a:p>
            <a:pPr lvl="0">
              <a:lnSpc>
                <a:spcPct val="150000"/>
              </a:lnSpc>
              <a:spcBef>
                <a:spcPts val="0"/>
              </a:spcBef>
              <a:spcAft>
                <a:spcPts val="0"/>
              </a:spcAft>
              <a:buClrTx/>
              <a:buSzTx/>
              <a:buFont typeface="Arial" charset="0"/>
              <a:buChar char="•"/>
              <a:defRPr/>
            </a:pPr>
            <a:r>
              <a:rPr lang="en-US" dirty="0"/>
              <a:t> </a:t>
            </a:r>
            <a:r>
              <a:rPr lang="en-US" dirty="0" smtClean="0"/>
              <a:t>To inform and educate young people, citizens, and people with the power to make decisions </a:t>
            </a:r>
            <a:r>
              <a:rPr lang="en-US" dirty="0"/>
              <a:t>and change like law </a:t>
            </a:r>
            <a:r>
              <a:rPr lang="en-US" dirty="0" smtClean="0"/>
              <a:t>enforcement</a:t>
            </a:r>
            <a:r>
              <a:rPr lang="en-US" dirty="0"/>
              <a:t> </a:t>
            </a:r>
            <a:r>
              <a:rPr lang="en-US" dirty="0" smtClean="0"/>
              <a:t>and </a:t>
            </a:r>
            <a:r>
              <a:rPr lang="en-US" dirty="0"/>
              <a:t>policy </a:t>
            </a:r>
            <a:r>
              <a:rPr lang="en-US" dirty="0" smtClean="0"/>
              <a:t>makers</a:t>
            </a:r>
            <a:endParaRPr lang="en-US" dirty="0"/>
          </a:p>
          <a:p>
            <a:endParaRPr lang="en-US" dirty="0" smtClean="0"/>
          </a:p>
        </p:txBody>
      </p:sp>
    </p:spTree>
    <p:extLst>
      <p:ext uri="{BB962C8B-B14F-4D97-AF65-F5344CB8AC3E}">
        <p14:creationId xmlns:p14="http://schemas.microsoft.com/office/powerpoint/2010/main" val="19428192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094" y="1945275"/>
            <a:ext cx="1729119" cy="1729119"/>
          </a:xfrm>
          <a:prstGeom prst="rect">
            <a:avLst/>
          </a:prstGeom>
        </p:spPr>
      </p:pic>
      <p:sp>
        <p:nvSpPr>
          <p:cNvPr id="2" name="Title 1"/>
          <p:cNvSpPr>
            <a:spLocks noGrp="1"/>
          </p:cNvSpPr>
          <p:nvPr>
            <p:ph type="title"/>
          </p:nvPr>
        </p:nvSpPr>
        <p:spPr/>
        <p:txBody>
          <a:bodyPr/>
          <a:lstStyle/>
          <a:p>
            <a:r>
              <a:rPr lang="en-US" dirty="0" smtClean="0"/>
              <a:t>Introduce the outreach worker</a:t>
            </a:r>
            <a:endParaRPr lang="en-US" dirty="0"/>
          </a:p>
        </p:txBody>
      </p:sp>
      <p:sp>
        <p:nvSpPr>
          <p:cNvPr id="3" name="Content Placeholder 2"/>
          <p:cNvSpPr>
            <a:spLocks noGrp="1"/>
          </p:cNvSpPr>
          <p:nvPr>
            <p:ph idx="1"/>
          </p:nvPr>
        </p:nvSpPr>
        <p:spPr>
          <a:xfrm>
            <a:off x="1097280" y="1845733"/>
            <a:ext cx="6265347" cy="4398329"/>
          </a:xfrm>
        </p:spPr>
        <p:txBody>
          <a:bodyPr>
            <a:noAutofit/>
          </a:bodyPr>
          <a:lstStyle/>
          <a:p>
            <a:r>
              <a:rPr lang="en-US" sz="1800" b="1" dirty="0" smtClean="0"/>
              <a:t>Game setup:</a:t>
            </a:r>
            <a:br>
              <a:rPr lang="en-US" sz="1800" b="1" dirty="0" smtClean="0"/>
            </a:br>
            <a:r>
              <a:rPr lang="en-US" sz="1800" dirty="0" smtClean="0"/>
              <a:t>Try to place the card with the police icon as the 2</a:t>
            </a:r>
            <a:r>
              <a:rPr lang="en-US" sz="1800" baseline="30000" dirty="0" smtClean="0"/>
              <a:t>nd</a:t>
            </a:r>
            <a:r>
              <a:rPr lang="en-US" sz="1800" dirty="0" smtClean="0"/>
              <a:t>, 3</a:t>
            </a:r>
            <a:r>
              <a:rPr lang="en-US" sz="1800" baseline="30000" dirty="0" smtClean="0"/>
              <a:t>rd</a:t>
            </a:r>
            <a:r>
              <a:rPr lang="en-US" sz="1800" dirty="0" smtClean="0"/>
              <a:t>, or 4</a:t>
            </a:r>
            <a:r>
              <a:rPr lang="en-US" sz="1800" baseline="30000" dirty="0" smtClean="0"/>
              <a:t>th</a:t>
            </a:r>
            <a:r>
              <a:rPr lang="en-US" sz="1800" dirty="0" smtClean="0"/>
              <a:t> card.</a:t>
            </a:r>
            <a:br>
              <a:rPr lang="en-US" sz="1800" dirty="0" smtClean="0"/>
            </a:br>
            <a:r>
              <a:rPr lang="en-US" sz="1800" dirty="0" smtClean="0"/>
              <a:t>In the example to the right, the police card will be the 3</a:t>
            </a:r>
            <a:r>
              <a:rPr lang="en-US" sz="1800" baseline="30000" dirty="0" smtClean="0"/>
              <a:t>rd</a:t>
            </a:r>
            <a:r>
              <a:rPr lang="en-US" sz="1800" dirty="0" smtClean="0"/>
              <a:t> card in the stack when flipped over.</a:t>
            </a:r>
            <a:endParaRPr lang="en-US" sz="1800" dirty="0"/>
          </a:p>
          <a:p>
            <a:r>
              <a:rPr lang="en-US" sz="1800" b="1" dirty="0" smtClean="0"/>
              <a:t>Round 1:</a:t>
            </a:r>
            <a:br>
              <a:rPr lang="en-US" sz="1800" b="1" dirty="0" smtClean="0"/>
            </a:br>
            <a:r>
              <a:rPr lang="en-US" sz="1800" dirty="0" smtClean="0"/>
              <a:t>Remind players that in the world of sex work there are outreach workers who provide health and legal information and services to sex workers, including providing condoms.</a:t>
            </a:r>
          </a:p>
          <a:p>
            <a:r>
              <a:rPr lang="en-US" sz="1800" dirty="0" smtClean="0"/>
              <a:t>Tell players that the outreach worker is the main source for condoms within the context of the game.</a:t>
            </a:r>
          </a:p>
          <a:p>
            <a:r>
              <a:rPr lang="en-US" sz="1800" b="1" dirty="0" smtClean="0"/>
              <a:t>When police card is revealed:</a:t>
            </a:r>
            <a:br>
              <a:rPr lang="en-US" sz="1800" b="1" dirty="0" smtClean="0"/>
            </a:br>
            <a:r>
              <a:rPr lang="en-US" sz="1800" dirty="0" smtClean="0"/>
              <a:t>Remind players that they will not get a condom from the outreach worker this round and that it’s not just sex workers but also outreach workers who are followed and/or targeted by police.</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7612" y="2337499"/>
            <a:ext cx="1729119" cy="172911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3952" y="2925623"/>
            <a:ext cx="1729119" cy="1729119"/>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1746" y="3566020"/>
            <a:ext cx="1729119" cy="1729119"/>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46731" y="4066618"/>
            <a:ext cx="1729119" cy="1729119"/>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4646" y="4514943"/>
            <a:ext cx="1729119" cy="1729119"/>
          </a:xfrm>
          <a:prstGeom prst="rect">
            <a:avLst/>
          </a:prstGeom>
        </p:spPr>
      </p:pic>
    </p:spTree>
    <p:extLst>
      <p:ext uri="{BB962C8B-B14F-4D97-AF65-F5344CB8AC3E}">
        <p14:creationId xmlns:p14="http://schemas.microsoft.com/office/powerpoint/2010/main" val="17509905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 out condoms and then</a:t>
            </a:r>
            <a:br>
              <a:rPr lang="en-US" dirty="0" smtClean="0"/>
            </a:br>
            <a:r>
              <a:rPr lang="en-US" dirty="0" smtClean="0"/>
              <a:t>players “hide” the condoms</a:t>
            </a:r>
            <a:endParaRPr lang="en-US" dirty="0"/>
          </a:p>
        </p:txBody>
      </p:sp>
      <p:sp>
        <p:nvSpPr>
          <p:cNvPr id="3" name="Content Placeholder 2"/>
          <p:cNvSpPr>
            <a:spLocks noGrp="1"/>
          </p:cNvSpPr>
          <p:nvPr>
            <p:ph idx="1"/>
          </p:nvPr>
        </p:nvSpPr>
        <p:spPr>
          <a:xfrm>
            <a:off x="1097279" y="1845733"/>
            <a:ext cx="7502711" cy="4404595"/>
          </a:xfrm>
        </p:spPr>
        <p:txBody>
          <a:bodyPr>
            <a:noAutofit/>
          </a:bodyPr>
          <a:lstStyle/>
          <a:p>
            <a:r>
              <a:rPr lang="en-US" sz="1800" b="1" dirty="0" smtClean="0"/>
              <a:t>Round 1:</a:t>
            </a:r>
            <a:r>
              <a:rPr lang="en-US" sz="1800" dirty="0" smtClean="0"/>
              <a:t/>
            </a:r>
            <a:br>
              <a:rPr lang="en-US" sz="1800" dirty="0" smtClean="0"/>
            </a:br>
            <a:r>
              <a:rPr lang="en-US" sz="1800" dirty="0" smtClean="0"/>
              <a:t>Remind players that sex workers surveyed for OSF’s report reported having to hide their condoms in hopes of not getting searched and caught in possession of condoms and that these are 3 common places in which sex workers reported hiding their condoms.</a:t>
            </a:r>
          </a:p>
          <a:p>
            <a:r>
              <a:rPr lang="en-US" sz="1800" dirty="0" smtClean="0"/>
              <a:t>Tell players you “hide” condoms by placing them on one of these location cards.</a:t>
            </a:r>
            <a:endParaRPr lang="en-US" sz="1800" dirty="0"/>
          </a:p>
          <a:p>
            <a:r>
              <a:rPr lang="en-US" sz="1800" b="1" dirty="0" smtClean="0"/>
              <a:t>All rounds:</a:t>
            </a:r>
            <a:r>
              <a:rPr lang="en-US" sz="1800" dirty="0" smtClean="0"/>
              <a:t/>
            </a:r>
            <a:br>
              <a:rPr lang="en-US" sz="1800" dirty="0" smtClean="0"/>
            </a:br>
            <a:r>
              <a:rPr lang="en-US" sz="1800" dirty="0" smtClean="0"/>
              <a:t>If outreach worker provides condoms: give each player, who is not currently in jail, the condom labeled with their character name on it and ask them to place condoms on a location card. </a:t>
            </a:r>
          </a:p>
          <a:p>
            <a:r>
              <a:rPr lang="en-US" sz="1800" dirty="0" smtClean="0"/>
              <a:t>If </a:t>
            </a:r>
            <a:r>
              <a:rPr lang="en-US" sz="1800" dirty="0"/>
              <a:t>no one has a labeled condom (not an extra condom card) available to them, then you </a:t>
            </a:r>
            <a:r>
              <a:rPr lang="en-US" sz="1800" dirty="0" smtClean="0"/>
              <a:t>hiding condoms.</a:t>
            </a:r>
          </a:p>
          <a:p>
            <a:r>
              <a:rPr lang="en-US" sz="1800" b="1" dirty="0" smtClean="0"/>
              <a:t>Round 2-6: </a:t>
            </a:r>
            <a:r>
              <a:rPr lang="en-US" sz="1800" dirty="0" smtClean="0"/>
              <a:t/>
            </a:r>
            <a:br>
              <a:rPr lang="en-US" sz="1800" dirty="0" smtClean="0"/>
            </a:br>
            <a:r>
              <a:rPr lang="en-US" sz="1800" dirty="0" smtClean="0"/>
              <a:t>If a player still has a condom that they didn’t use in a previous round, give them a blank condom that they must hide it with their labeled condom.</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9348591" y="1651266"/>
            <a:ext cx="2244797" cy="344202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9348590" y="3757159"/>
            <a:ext cx="2244797" cy="344202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9348591" y="-459710"/>
            <a:ext cx="2244797" cy="3442022"/>
          </a:xfrm>
          <a:prstGeom prst="rect">
            <a:avLst/>
          </a:prstGeom>
        </p:spPr>
      </p:pic>
    </p:spTree>
    <p:extLst>
      <p:ext uri="{BB962C8B-B14F-4D97-AF65-F5344CB8AC3E}">
        <p14:creationId xmlns:p14="http://schemas.microsoft.com/office/powerpoint/2010/main" val="20830382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8602305" cy="1450757"/>
          </a:xfrm>
        </p:spPr>
        <p:txBody>
          <a:bodyPr>
            <a:normAutofit/>
          </a:bodyPr>
          <a:lstStyle/>
          <a:p>
            <a:r>
              <a:rPr lang="en-US" dirty="0" smtClean="0"/>
              <a:t>Spin police search wheel</a:t>
            </a:r>
            <a:endParaRPr lang="en-US" dirty="0"/>
          </a:p>
        </p:txBody>
      </p:sp>
      <p:sp>
        <p:nvSpPr>
          <p:cNvPr id="3" name="Content Placeholder 2"/>
          <p:cNvSpPr>
            <a:spLocks noGrp="1"/>
          </p:cNvSpPr>
          <p:nvPr>
            <p:ph idx="1"/>
          </p:nvPr>
        </p:nvSpPr>
        <p:spPr>
          <a:xfrm>
            <a:off x="1097279" y="1845734"/>
            <a:ext cx="5257221" cy="4485618"/>
          </a:xfrm>
        </p:spPr>
        <p:txBody>
          <a:bodyPr>
            <a:normAutofit fontScale="92500" lnSpcReduction="10000"/>
          </a:bodyPr>
          <a:lstStyle/>
          <a:p>
            <a:r>
              <a:rPr lang="en-US" b="1" dirty="0" smtClean="0"/>
              <a:t>Round 1:</a:t>
            </a:r>
          </a:p>
          <a:p>
            <a:r>
              <a:rPr lang="en-US" dirty="0" smtClean="0"/>
              <a:t>Tell players that where the spinner lands is where police search for condoms. </a:t>
            </a:r>
            <a:endParaRPr lang="en-US" dirty="0"/>
          </a:p>
          <a:p>
            <a:r>
              <a:rPr lang="en-US" dirty="0" smtClean="0"/>
              <a:t>“If your condom location appears on the selected segment of the wheel, you are caught with a condom!”</a:t>
            </a:r>
          </a:p>
          <a:p>
            <a:r>
              <a:rPr lang="en-US" dirty="0" smtClean="0"/>
              <a:t>Point out that there is an equal chance of the wheel landing on each of the 3 locations.</a:t>
            </a:r>
          </a:p>
          <a:p>
            <a:r>
              <a:rPr lang="en-US" b="1" dirty="0" smtClean="0"/>
              <a:t>All rounds:</a:t>
            </a:r>
          </a:p>
          <a:p>
            <a:r>
              <a:rPr lang="en-US" dirty="0" smtClean="0"/>
              <a:t>If no one has physical condoms, you do not spin the wheel.</a:t>
            </a:r>
          </a:p>
          <a:p>
            <a:r>
              <a:rPr lang="en-US" dirty="0" smtClean="0"/>
              <a:t>If the spinner lands on the blank segment, no one is caught with condoms by the police.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2506" y="1737360"/>
            <a:ext cx="5589494" cy="4462279"/>
          </a:xfrm>
          <a:prstGeom prst="rect">
            <a:avLst/>
          </a:prstGeom>
        </p:spPr>
      </p:pic>
    </p:spTree>
    <p:extLst>
      <p:ext uri="{BB962C8B-B14F-4D97-AF65-F5344CB8AC3E}">
        <p14:creationId xmlns:p14="http://schemas.microsoft.com/office/powerpoint/2010/main" val="2365680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754473" cy="1450757"/>
          </a:xfrm>
        </p:spPr>
        <p:txBody>
          <a:bodyPr>
            <a:normAutofit/>
          </a:bodyPr>
          <a:lstStyle/>
          <a:p>
            <a:r>
              <a:rPr lang="en-US" dirty="0" smtClean="0"/>
              <a:t>If wheel is spun and if any players are not searched: </a:t>
            </a:r>
            <a:r>
              <a:rPr lang="en-US" b="1" dirty="0" smtClean="0"/>
              <a:t>read</a:t>
            </a:r>
            <a:r>
              <a:rPr lang="en-US" dirty="0" smtClean="0"/>
              <a:t> </a:t>
            </a:r>
            <a:r>
              <a:rPr lang="en-US" b="1" dirty="0" smtClean="0"/>
              <a:t>safe card</a:t>
            </a:r>
            <a:endParaRPr lang="en-US" b="1" dirty="0"/>
          </a:p>
        </p:txBody>
      </p:sp>
      <p:sp>
        <p:nvSpPr>
          <p:cNvPr id="3" name="Content Placeholder 2"/>
          <p:cNvSpPr>
            <a:spLocks noGrp="1"/>
          </p:cNvSpPr>
          <p:nvPr>
            <p:ph idx="1"/>
          </p:nvPr>
        </p:nvSpPr>
        <p:spPr>
          <a:xfrm>
            <a:off x="1248111" y="1876259"/>
            <a:ext cx="4226714" cy="4142575"/>
          </a:xfrm>
        </p:spPr>
        <p:txBody>
          <a:bodyPr>
            <a:normAutofit/>
          </a:bodyPr>
          <a:lstStyle/>
          <a:p>
            <a:r>
              <a:rPr lang="en-US" b="1" dirty="0" smtClean="0"/>
              <a:t>All rounds:</a:t>
            </a:r>
          </a:p>
          <a:p>
            <a:r>
              <a:rPr lang="en-US" dirty="0" smtClean="0"/>
              <a:t>If there is one or more players who are </a:t>
            </a:r>
            <a:r>
              <a:rPr lang="en-US" b="1" dirty="0" smtClean="0"/>
              <a:t>not</a:t>
            </a:r>
            <a:r>
              <a:rPr lang="en-US" dirty="0" smtClean="0"/>
              <a:t> caught with a condom, then flip over and read one of the safe cards to them.</a:t>
            </a:r>
          </a:p>
          <a:p>
            <a:endParaRPr lang="en-US" dirty="0"/>
          </a:p>
          <a:p>
            <a:r>
              <a:rPr lang="en-US" b="1" dirty="0" smtClean="0"/>
              <a:t>First time reading safe card:</a:t>
            </a:r>
            <a:endParaRPr lang="en-US" b="1" dirty="0"/>
          </a:p>
          <a:p>
            <a:r>
              <a:rPr lang="en-US" dirty="0" smtClean="0"/>
              <a:t>Remind players that there are situations where the police officers do not search and harass sex workers.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6316" y="1917993"/>
            <a:ext cx="1835313" cy="183531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6315" y="3835985"/>
            <a:ext cx="1835313" cy="183531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3973" y="3835986"/>
            <a:ext cx="1835313" cy="183531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43973" y="1917993"/>
            <a:ext cx="1835313" cy="183531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16439" y="3835987"/>
            <a:ext cx="1835313" cy="1835313"/>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16440" y="1917994"/>
            <a:ext cx="1835313" cy="1835313"/>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36191" y="2835649"/>
            <a:ext cx="1835314" cy="1835314"/>
          </a:xfrm>
          <a:prstGeom prst="rect">
            <a:avLst/>
          </a:prstGeom>
        </p:spPr>
      </p:pic>
    </p:spTree>
    <p:extLst>
      <p:ext uri="{BB962C8B-B14F-4D97-AF65-F5344CB8AC3E}">
        <p14:creationId xmlns:p14="http://schemas.microsoft.com/office/powerpoint/2010/main" val="7096526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2601" y="0"/>
            <a:ext cx="8000860" cy="6387353"/>
          </a:xfrm>
          <a:prstGeom prst="rect">
            <a:avLst/>
          </a:prstGeom>
        </p:spPr>
      </p:pic>
      <p:pic>
        <p:nvPicPr>
          <p:cNvPr id="71" name="character_condom_sticker-01.png"/>
          <p:cNvPicPr/>
          <p:nvPr/>
        </p:nvPicPr>
        <p:blipFill>
          <a:blip r:embed="rId4">
            <a:extLst/>
          </a:blip>
          <a:stretch>
            <a:fillRect/>
          </a:stretch>
        </p:blipFill>
        <p:spPr>
          <a:xfrm>
            <a:off x="1719223" y="95250"/>
            <a:ext cx="1476375" cy="1476375"/>
          </a:xfrm>
          <a:prstGeom prst="rect">
            <a:avLst/>
          </a:prstGeom>
          <a:ln w="12700">
            <a:miter lim="400000"/>
          </a:ln>
        </p:spPr>
      </p:pic>
      <p:sp>
        <p:nvSpPr>
          <p:cNvPr id="72" name="Shape 72"/>
          <p:cNvSpPr/>
          <p:nvPr/>
        </p:nvSpPr>
        <p:spPr>
          <a:xfrm flipH="1" flipV="1">
            <a:off x="2719349" y="1628774"/>
            <a:ext cx="1322090" cy="1706465"/>
          </a:xfrm>
          <a:prstGeom prst="line">
            <a:avLst/>
          </a:prstGeom>
          <a:ln w="101600">
            <a:solidFill>
              <a:srgbClr val="E63B7A"/>
            </a:solidFill>
            <a:miter lim="400000"/>
            <a:headEnd type="stealth"/>
          </a:ln>
        </p:spPr>
        <p:txBody>
          <a:bodyPr lIns="0" tIns="0" rIns="0" bIns="0" anchor="ctr"/>
          <a:lstStyle/>
          <a:p>
            <a:pPr defTabSz="342900">
              <a:defRPr sz="1200">
                <a:solidFill>
                  <a:srgbClr val="000000"/>
                </a:solidFill>
                <a:latin typeface="+mn-lt"/>
                <a:ea typeface="+mn-ea"/>
                <a:cs typeface="+mn-cs"/>
                <a:sym typeface="Helvetica"/>
              </a:defRPr>
            </a:pPr>
            <a:endParaRPr sz="900"/>
          </a:p>
        </p:txBody>
      </p:sp>
      <p:sp>
        <p:nvSpPr>
          <p:cNvPr id="18" name="Shape 90"/>
          <p:cNvSpPr/>
          <p:nvPr/>
        </p:nvSpPr>
        <p:spPr>
          <a:xfrm>
            <a:off x="7882218" y="2744689"/>
            <a:ext cx="2152650" cy="1181100"/>
          </a:xfrm>
          <a:prstGeom prst="rect">
            <a:avLst/>
          </a:prstGeom>
          <a:ln w="63500">
            <a:solidFill>
              <a:srgbClr val="E63B7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
        <p:nvSpPr>
          <p:cNvPr id="2" name="TextBox 1"/>
          <p:cNvSpPr txBox="1"/>
          <p:nvPr/>
        </p:nvSpPr>
        <p:spPr>
          <a:xfrm>
            <a:off x="6100928" y="1202293"/>
            <a:ext cx="3256661" cy="369332"/>
          </a:xfrm>
          <a:prstGeom prst="rect">
            <a:avLst/>
          </a:prstGeom>
          <a:noFill/>
        </p:spPr>
        <p:txBody>
          <a:bodyPr wrap="none" rtlCol="0">
            <a:spAutoFit/>
          </a:bodyPr>
          <a:lstStyle/>
          <a:p>
            <a:r>
              <a:rPr lang="en-US" dirty="0" smtClean="0">
                <a:solidFill>
                  <a:schemeClr val="bg1"/>
                </a:solidFill>
              </a:rPr>
              <a:t>Naomi is caught with a condom!</a:t>
            </a:r>
            <a:endParaRPr lang="en-US" dirty="0">
              <a:solidFill>
                <a:schemeClr val="bg1"/>
              </a:solidFill>
            </a:endParaRPr>
          </a:p>
        </p:txBody>
      </p:sp>
    </p:spTree>
    <p:extLst>
      <p:ext uri="{BB962C8B-B14F-4D97-AF65-F5344CB8AC3E}">
        <p14:creationId xmlns:p14="http://schemas.microsoft.com/office/powerpoint/2010/main" val="36455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advAuto="0"/>
      <p:bldP spid="18" grpId="0" animBg="1" advAuto="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7280" y="286603"/>
            <a:ext cx="6179654" cy="1450757"/>
          </a:xfrm>
        </p:spPr>
        <p:txBody>
          <a:bodyPr/>
          <a:lstStyle/>
          <a:p>
            <a:r>
              <a:rPr lang="en-US" dirty="0" smtClean="0"/>
              <a:t>Police search consequence</a:t>
            </a:r>
            <a:endParaRPr lang="en-US" dirty="0"/>
          </a:p>
        </p:txBody>
      </p:sp>
      <p:sp>
        <p:nvSpPr>
          <p:cNvPr id="5" name="Content Placeholder 4"/>
          <p:cNvSpPr>
            <a:spLocks noGrp="1"/>
          </p:cNvSpPr>
          <p:nvPr>
            <p:ph idx="1"/>
          </p:nvPr>
        </p:nvSpPr>
        <p:spPr>
          <a:xfrm>
            <a:off x="1097280" y="1845734"/>
            <a:ext cx="6158321" cy="4023360"/>
          </a:xfrm>
        </p:spPr>
        <p:txBody>
          <a:bodyPr/>
          <a:lstStyle/>
          <a:p>
            <a:r>
              <a:rPr lang="en-US" b="1" dirty="0" smtClean="0"/>
              <a:t>All rounds:</a:t>
            </a:r>
          </a:p>
          <a:p>
            <a:r>
              <a:rPr lang="en-US" dirty="0" smtClean="0"/>
              <a:t>If a player is caught by police with a condom, hold out all of the available consequence cards and have this player select one.</a:t>
            </a:r>
          </a:p>
          <a:p>
            <a:endParaRPr lang="en-US" dirty="0" smtClean="0"/>
          </a:p>
          <a:p>
            <a:endParaRPr lang="en-US" dirty="0"/>
          </a:p>
          <a:p>
            <a:r>
              <a:rPr lang="en-US" i="1" dirty="0" smtClean="0"/>
              <a:t>Note: It’s important to let the player pick a card so it is clear that the effect is predetermined by the stacking order of the cards.</a:t>
            </a:r>
            <a:endParaRPr lang="en-US" i="1"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72520">
            <a:off x="7598169" y="229330"/>
            <a:ext cx="3429000" cy="5257800"/>
          </a:xfrm>
          <a:prstGeom prst="rect">
            <a:avLst/>
          </a:prstGeom>
          <a:ln>
            <a:solidFill>
              <a:schemeClr val="bg1"/>
            </a:solidFill>
          </a:ln>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39705">
            <a:off x="7762144" y="231259"/>
            <a:ext cx="3429000" cy="5257800"/>
          </a:xfrm>
          <a:prstGeom prst="rect">
            <a:avLst/>
          </a:prstGeom>
          <a:ln>
            <a:solidFill>
              <a:schemeClr val="bg1"/>
            </a:solidFill>
          </a:ln>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86814">
            <a:off x="7902969" y="534130"/>
            <a:ext cx="3429000" cy="5257800"/>
          </a:xfrm>
          <a:prstGeom prst="rect">
            <a:avLst/>
          </a:prstGeom>
          <a:ln>
            <a:solidFill>
              <a:schemeClr val="bg1"/>
            </a:solidFill>
          </a:ln>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71134">
            <a:off x="8055369" y="686530"/>
            <a:ext cx="3429000" cy="5257800"/>
          </a:xfrm>
          <a:prstGeom prst="rect">
            <a:avLst/>
          </a:prstGeom>
          <a:ln>
            <a:solidFill>
              <a:schemeClr val="bg1"/>
            </a:solidFill>
          </a:ln>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12164">
            <a:off x="8207769" y="723182"/>
            <a:ext cx="3429000" cy="5257800"/>
          </a:xfrm>
          <a:prstGeom prst="rect">
            <a:avLst/>
          </a:prstGeom>
          <a:ln>
            <a:solidFill>
              <a:schemeClr val="bg1"/>
            </a:solidFill>
          </a:ln>
        </p:spPr>
      </p:pic>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505938">
            <a:off x="8360169" y="991330"/>
            <a:ext cx="3429000" cy="5257800"/>
          </a:xfrm>
          <a:prstGeom prst="rect">
            <a:avLst/>
          </a:prstGeom>
          <a:ln>
            <a:solidFill>
              <a:schemeClr val="bg1"/>
            </a:solidFill>
          </a:ln>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9958">
            <a:off x="8512569" y="1143730"/>
            <a:ext cx="3429000" cy="5257800"/>
          </a:xfrm>
          <a:prstGeom prst="rect">
            <a:avLst/>
          </a:prstGeom>
          <a:ln>
            <a:solidFill>
              <a:schemeClr val="bg1"/>
            </a:solidFill>
          </a:ln>
        </p:spPr>
      </p:pic>
    </p:spTree>
    <p:extLst>
      <p:ext uri="{BB962C8B-B14F-4D97-AF65-F5344CB8AC3E}">
        <p14:creationId xmlns:p14="http://schemas.microsoft.com/office/powerpoint/2010/main" val="6699313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sequence-jumbo-card-19.png"/>
          <p:cNvPicPr/>
          <p:nvPr/>
        </p:nvPicPr>
        <p:blipFill>
          <a:blip r:embed="rId2">
            <a:extLst/>
          </a:blip>
          <a:stretch>
            <a:fillRect/>
          </a:stretch>
        </p:blipFill>
        <p:spPr>
          <a:xfrm>
            <a:off x="8193405" y="1689100"/>
            <a:ext cx="2809875" cy="4308476"/>
          </a:xfrm>
          <a:prstGeom prst="rect">
            <a:avLst/>
          </a:prstGeom>
          <a:ln w="12700">
            <a:miter lim="400000"/>
          </a:ln>
        </p:spPr>
      </p:pic>
      <p:sp>
        <p:nvSpPr>
          <p:cNvPr id="3" name="Shape 115"/>
          <p:cNvSpPr/>
          <p:nvPr/>
        </p:nvSpPr>
        <p:spPr>
          <a:xfrm>
            <a:off x="8041005" y="1600200"/>
            <a:ext cx="3114675" cy="1485900"/>
          </a:xfrm>
          <a:prstGeom prst="rect">
            <a:avLst/>
          </a:prstGeom>
          <a:ln w="63500">
            <a:solidFill>
              <a:srgbClr val="E63B7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
        <p:nvSpPr>
          <p:cNvPr id="4" name="Title 3"/>
          <p:cNvSpPr>
            <a:spLocks noGrp="1"/>
          </p:cNvSpPr>
          <p:nvPr>
            <p:ph type="title"/>
          </p:nvPr>
        </p:nvSpPr>
        <p:spPr/>
        <p:txBody>
          <a:bodyPr/>
          <a:lstStyle/>
          <a:p>
            <a:r>
              <a:rPr lang="en-US" dirty="0" smtClean="0"/>
              <a:t>Police search consequence</a:t>
            </a:r>
            <a:endParaRPr lang="en-US" dirty="0"/>
          </a:p>
        </p:txBody>
      </p:sp>
      <p:sp>
        <p:nvSpPr>
          <p:cNvPr id="5" name="Content Placeholder 4"/>
          <p:cNvSpPr>
            <a:spLocks noGrp="1"/>
          </p:cNvSpPr>
          <p:nvPr>
            <p:ph idx="1"/>
          </p:nvPr>
        </p:nvSpPr>
        <p:spPr>
          <a:xfrm>
            <a:off x="1097280" y="1845734"/>
            <a:ext cx="6791325" cy="4023360"/>
          </a:xfrm>
        </p:spPr>
        <p:txBody>
          <a:bodyPr/>
          <a:lstStyle/>
          <a:p>
            <a:r>
              <a:rPr lang="en-US" b="1" dirty="0" smtClean="0"/>
              <a:t>All rounds:</a:t>
            </a:r>
          </a:p>
          <a:p>
            <a:r>
              <a:rPr lang="en-US" dirty="0" smtClean="0"/>
              <a:t>Ask the player to read all 3 parts of the card from top to bottom:</a:t>
            </a:r>
          </a:p>
          <a:p>
            <a:pPr marL="457200" indent="-457200">
              <a:buFont typeface="+mj-lt"/>
              <a:buAutoNum type="arabicPeriod"/>
            </a:pPr>
            <a:r>
              <a:rPr lang="en-US" b="1" dirty="0" smtClean="0"/>
              <a:t>In-game narrative</a:t>
            </a:r>
            <a:r>
              <a:rPr lang="en-US" dirty="0" smtClean="0"/>
              <a:t>: the player’s scenario</a:t>
            </a:r>
          </a:p>
          <a:p>
            <a:pPr marL="457200" indent="-457200">
              <a:buFont typeface="+mj-lt"/>
              <a:buAutoNum type="arabicPeriod"/>
            </a:pPr>
            <a:r>
              <a:rPr lang="en-US" b="1" dirty="0" smtClean="0"/>
              <a:t>In-game consequence</a:t>
            </a:r>
            <a:r>
              <a:rPr lang="en-US" dirty="0" smtClean="0"/>
              <a:t>: the player’s outcome which may including 1 or more choices (or in rare cases no choice)</a:t>
            </a:r>
          </a:p>
          <a:p>
            <a:pPr marL="457200" indent="-457200">
              <a:buFont typeface="+mj-lt"/>
              <a:buAutoNum type="arabicPeriod"/>
            </a:pPr>
            <a:r>
              <a:rPr lang="en-US" b="1" dirty="0" smtClean="0"/>
              <a:t>Real-world quote or statistic</a:t>
            </a:r>
          </a:p>
          <a:p>
            <a:pPr marL="457200" indent="-457200">
              <a:buFont typeface="+mj-lt"/>
              <a:buAutoNum type="arabicPeriod"/>
            </a:pPr>
            <a:endParaRPr lang="en-US" b="1" dirty="0"/>
          </a:p>
          <a:p>
            <a:pPr marL="0" indent="0">
              <a:buNone/>
            </a:pPr>
            <a:r>
              <a:rPr lang="en-US" i="1" dirty="0" smtClean="0"/>
              <a:t>Note: Mention to players that the in-game scenarios are based on sex worker’s realities in one of 6 countries and that the bottom quotes are there to reinforce that your character’s story is real.</a:t>
            </a:r>
            <a:endParaRPr lang="en-US" dirty="0" smtClean="0"/>
          </a:p>
          <a:p>
            <a:endParaRPr lang="en-US" dirty="0"/>
          </a:p>
        </p:txBody>
      </p:sp>
      <p:sp>
        <p:nvSpPr>
          <p:cNvPr id="6" name="Shape 115"/>
          <p:cNvSpPr/>
          <p:nvPr/>
        </p:nvSpPr>
        <p:spPr>
          <a:xfrm>
            <a:off x="8041005" y="3092824"/>
            <a:ext cx="3114675" cy="860611"/>
          </a:xfrm>
          <a:prstGeom prst="rect">
            <a:avLst/>
          </a:prstGeom>
          <a:ln w="63500">
            <a:solidFill>
              <a:srgbClr val="E63B7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
        <p:nvSpPr>
          <p:cNvPr id="7" name="Shape 115"/>
          <p:cNvSpPr/>
          <p:nvPr/>
        </p:nvSpPr>
        <p:spPr>
          <a:xfrm>
            <a:off x="8041005" y="3953162"/>
            <a:ext cx="3114675" cy="1721497"/>
          </a:xfrm>
          <a:prstGeom prst="rect">
            <a:avLst/>
          </a:prstGeom>
          <a:ln w="63500">
            <a:solidFill>
              <a:srgbClr val="E63B7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Tree>
    <p:extLst>
      <p:ext uri="{BB962C8B-B14F-4D97-AF65-F5344CB8AC3E}">
        <p14:creationId xmlns:p14="http://schemas.microsoft.com/office/powerpoint/2010/main" val="199926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dvAuto="0"/>
      <p:bldP spid="3" grpId="0" animBg="1" advAuto="0"/>
      <p:bldP spid="6" grpId="0" animBg="1" advAuto="0"/>
      <p:bldP spid="7"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7280" y="286603"/>
            <a:ext cx="6890273" cy="1450757"/>
          </a:xfrm>
        </p:spPr>
        <p:txBody>
          <a:bodyPr/>
          <a:lstStyle/>
          <a:p>
            <a:r>
              <a:rPr lang="en-US" dirty="0" smtClean="0"/>
              <a:t>Example: </a:t>
            </a:r>
            <a:br>
              <a:rPr lang="en-US" dirty="0" smtClean="0"/>
            </a:br>
            <a:r>
              <a:rPr lang="en-US" dirty="0" smtClean="0"/>
              <a:t>Home vs. Jail</a:t>
            </a:r>
            <a:endParaRPr lang="en-US" dirty="0"/>
          </a:p>
        </p:txBody>
      </p:sp>
      <p:sp>
        <p:nvSpPr>
          <p:cNvPr id="5" name="Content Placeholder 4"/>
          <p:cNvSpPr>
            <a:spLocks noGrp="1"/>
          </p:cNvSpPr>
          <p:nvPr>
            <p:ph idx="1"/>
          </p:nvPr>
        </p:nvSpPr>
        <p:spPr>
          <a:xfrm>
            <a:off x="1097280" y="1845734"/>
            <a:ext cx="5767295" cy="4023360"/>
          </a:xfrm>
        </p:spPr>
        <p:txBody>
          <a:bodyPr/>
          <a:lstStyle/>
          <a:p>
            <a:r>
              <a:rPr lang="en-US" dirty="0" smtClean="0"/>
              <a:t>In the game, going home and jail have the same effect: you are unable to work. </a:t>
            </a:r>
          </a:p>
          <a:p>
            <a:r>
              <a:rPr lang="en-US" dirty="0" smtClean="0"/>
              <a:t>To mark a player as “at home” or “in jail” – place the appropriate side up of the home/jail card in front of the affected player.</a:t>
            </a:r>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7584" y="430306"/>
            <a:ext cx="2762494" cy="4235824"/>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374" y="2371514"/>
            <a:ext cx="2762494" cy="4235824"/>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1274111" y="3585584"/>
            <a:ext cx="1876313" cy="3127189"/>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4561916" y="3585584"/>
            <a:ext cx="1876313" cy="3127189"/>
          </a:xfrm>
          <a:prstGeom prst="rect">
            <a:avLst/>
          </a:prstGeom>
        </p:spPr>
      </p:pic>
    </p:spTree>
    <p:extLst>
      <p:ext uri="{BB962C8B-B14F-4D97-AF65-F5344CB8AC3E}">
        <p14:creationId xmlns:p14="http://schemas.microsoft.com/office/powerpoint/2010/main" val="5805369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sequence-jumbo-card-19.png"/>
          <p:cNvPicPr/>
          <p:nvPr/>
        </p:nvPicPr>
        <p:blipFill>
          <a:blip r:embed="rId3">
            <a:extLst/>
          </a:blip>
          <a:stretch>
            <a:fillRect/>
          </a:stretch>
        </p:blipFill>
        <p:spPr>
          <a:xfrm>
            <a:off x="8233746" y="286603"/>
            <a:ext cx="3640754" cy="5582491"/>
          </a:xfrm>
          <a:prstGeom prst="rect">
            <a:avLst/>
          </a:prstGeom>
          <a:ln w="12700">
            <a:miter lim="400000"/>
          </a:ln>
        </p:spPr>
      </p:pic>
      <p:sp>
        <p:nvSpPr>
          <p:cNvPr id="4" name="Title 3"/>
          <p:cNvSpPr>
            <a:spLocks noGrp="1"/>
          </p:cNvSpPr>
          <p:nvPr>
            <p:ph type="title"/>
          </p:nvPr>
        </p:nvSpPr>
        <p:spPr>
          <a:xfrm>
            <a:off x="1097280" y="286603"/>
            <a:ext cx="6890273" cy="1450757"/>
          </a:xfrm>
        </p:spPr>
        <p:txBody>
          <a:bodyPr/>
          <a:lstStyle/>
          <a:p>
            <a:r>
              <a:rPr lang="en-US" dirty="0" smtClean="0"/>
              <a:t>Example: </a:t>
            </a:r>
            <a:br>
              <a:rPr lang="en-US" dirty="0" smtClean="0"/>
            </a:br>
            <a:r>
              <a:rPr lang="en-US" dirty="0" smtClean="0"/>
              <a:t>Police search consequence</a:t>
            </a:r>
            <a:endParaRPr lang="en-US" dirty="0"/>
          </a:p>
        </p:txBody>
      </p:sp>
      <p:sp>
        <p:nvSpPr>
          <p:cNvPr id="5" name="Content Placeholder 4"/>
          <p:cNvSpPr>
            <a:spLocks noGrp="1"/>
          </p:cNvSpPr>
          <p:nvPr>
            <p:ph idx="1"/>
          </p:nvPr>
        </p:nvSpPr>
        <p:spPr>
          <a:xfrm>
            <a:off x="1097280" y="1845734"/>
            <a:ext cx="5767295" cy="4023360"/>
          </a:xfrm>
        </p:spPr>
        <p:txBody>
          <a:bodyPr/>
          <a:lstStyle/>
          <a:p>
            <a:r>
              <a:rPr lang="en-US" dirty="0" smtClean="0"/>
              <a:t>If a player has unprotected sex at any time, you must give them a red exposure token (also known as risk token).</a:t>
            </a:r>
            <a:endParaRPr lang="en-US" dirty="0"/>
          </a:p>
          <a:p>
            <a:endParaRPr lang="en-US" dirty="0" smtClean="0"/>
          </a:p>
          <a:p>
            <a:r>
              <a:rPr lang="en-US" dirty="0" smtClean="0"/>
              <a:t>Do not tell players how these tokens are used in the game. There should remain some mystery around the tokens until the end of the game.</a:t>
            </a:r>
          </a:p>
          <a:p>
            <a:r>
              <a:rPr lang="en-US" dirty="0" smtClean="0"/>
              <a:t>Only tell them that they are used to keep track of how many times they had unprotected sex in the game.</a:t>
            </a:r>
          </a:p>
        </p:txBody>
      </p:sp>
      <p:sp>
        <p:nvSpPr>
          <p:cNvPr id="10" name="Shape 115"/>
          <p:cNvSpPr/>
          <p:nvPr/>
        </p:nvSpPr>
        <p:spPr>
          <a:xfrm>
            <a:off x="7987554" y="1264025"/>
            <a:ext cx="4034118" cy="1838336"/>
          </a:xfrm>
          <a:prstGeom prst="rect">
            <a:avLst/>
          </a:prstGeom>
          <a:ln w="63500">
            <a:solidFill>
              <a:srgbClr val="E63B7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
        <p:nvSpPr>
          <p:cNvPr id="11" name="Oval 10"/>
          <p:cNvSpPr/>
          <p:nvPr/>
        </p:nvSpPr>
        <p:spPr>
          <a:xfrm>
            <a:off x="7037370" y="3102361"/>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2506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dvAuto="0"/>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offers (money cards)</a:t>
            </a:r>
            <a:endParaRPr lang="en-US" dirty="0"/>
          </a:p>
        </p:txBody>
      </p:sp>
      <p:sp>
        <p:nvSpPr>
          <p:cNvPr id="3" name="Content Placeholder 2"/>
          <p:cNvSpPr>
            <a:spLocks noGrp="1"/>
          </p:cNvSpPr>
          <p:nvPr>
            <p:ph idx="1"/>
          </p:nvPr>
        </p:nvSpPr>
        <p:spPr>
          <a:xfrm>
            <a:off x="1097279" y="1845733"/>
            <a:ext cx="7697097" cy="4649195"/>
          </a:xfrm>
        </p:spPr>
        <p:txBody>
          <a:bodyPr>
            <a:normAutofit fontScale="92500"/>
          </a:bodyPr>
          <a:lstStyle/>
          <a:p>
            <a:pPr marL="0" indent="0">
              <a:lnSpc>
                <a:spcPct val="100000"/>
              </a:lnSpc>
              <a:spcBef>
                <a:spcPts val="0"/>
              </a:spcBef>
              <a:spcAft>
                <a:spcPts val="0"/>
              </a:spcAft>
              <a:buClrTx/>
              <a:buSzTx/>
              <a:buNone/>
            </a:pPr>
            <a:r>
              <a:rPr lang="en-US" b="1" dirty="0" smtClean="0"/>
              <a:t>All rounds:</a:t>
            </a:r>
          </a:p>
          <a:p>
            <a:pPr marL="0" indent="0">
              <a:lnSpc>
                <a:spcPct val="100000"/>
              </a:lnSpc>
              <a:spcBef>
                <a:spcPts val="0"/>
              </a:spcBef>
              <a:spcAft>
                <a:spcPts val="0"/>
              </a:spcAft>
              <a:buClrTx/>
              <a:buSzTx/>
              <a:buNone/>
            </a:pPr>
            <a:r>
              <a:rPr lang="en-US" dirty="0" smtClean="0"/>
              <a:t>If a player is not at home or in jail, offer them a client by flipping over and offering them a money card. </a:t>
            </a:r>
          </a:p>
          <a:p>
            <a:pPr marL="0" indent="0">
              <a:lnSpc>
                <a:spcPct val="100000"/>
              </a:lnSpc>
              <a:spcBef>
                <a:spcPts val="0"/>
              </a:spcBef>
              <a:spcAft>
                <a:spcPts val="0"/>
              </a:spcAft>
              <a:buClrTx/>
              <a:buSzTx/>
              <a:buNone/>
            </a:pPr>
            <a:endParaRPr lang="en-US" dirty="0"/>
          </a:p>
          <a:p>
            <a:pPr marL="0" indent="0">
              <a:lnSpc>
                <a:spcPct val="100000"/>
              </a:lnSpc>
              <a:spcBef>
                <a:spcPts val="0"/>
              </a:spcBef>
              <a:spcAft>
                <a:spcPts val="0"/>
              </a:spcAft>
              <a:buClrTx/>
              <a:buSzTx/>
              <a:buNone/>
            </a:pPr>
            <a:r>
              <a:rPr lang="en-US" i="1" dirty="0"/>
              <a:t>If they have a </a:t>
            </a:r>
            <a:r>
              <a:rPr lang="en-US" i="1" dirty="0" smtClean="0"/>
              <a:t>condom, they can choose to:</a:t>
            </a:r>
          </a:p>
          <a:p>
            <a:pPr marL="0" indent="0">
              <a:lnSpc>
                <a:spcPct val="100000"/>
              </a:lnSpc>
              <a:spcBef>
                <a:spcPts val="0"/>
              </a:spcBef>
              <a:spcAft>
                <a:spcPts val="0"/>
              </a:spcAft>
              <a:buClrTx/>
              <a:buSzTx/>
              <a:buNone/>
            </a:pPr>
            <a:endParaRPr lang="en-US" i="1" dirty="0" smtClean="0"/>
          </a:p>
          <a:p>
            <a:pPr marL="457200" indent="-457200">
              <a:lnSpc>
                <a:spcPct val="100000"/>
              </a:lnSpc>
              <a:spcBef>
                <a:spcPts val="0"/>
              </a:spcBef>
              <a:spcAft>
                <a:spcPts val="0"/>
              </a:spcAft>
              <a:buClrTx/>
              <a:buSzTx/>
              <a:buFont typeface="+mj-lt"/>
              <a:buAutoNum type="arabicPeriod"/>
            </a:pPr>
            <a:r>
              <a:rPr lang="en-US" dirty="0" smtClean="0"/>
              <a:t>Take client with a condom, keep the money card, and hand over condom</a:t>
            </a:r>
          </a:p>
          <a:p>
            <a:pPr marL="457200" indent="-457200">
              <a:lnSpc>
                <a:spcPct val="100000"/>
              </a:lnSpc>
              <a:spcBef>
                <a:spcPts val="0"/>
              </a:spcBef>
              <a:spcAft>
                <a:spcPts val="0"/>
              </a:spcAft>
              <a:buClrTx/>
              <a:buSzTx/>
              <a:buFont typeface="+mj-lt"/>
              <a:buAutoNum type="arabicPeriod"/>
            </a:pPr>
            <a:r>
              <a:rPr lang="en-US" dirty="0" smtClean="0"/>
              <a:t>Take client without a condom, keep the money card and condom, and take a risk token</a:t>
            </a:r>
          </a:p>
          <a:p>
            <a:pPr marL="457200" indent="-457200">
              <a:lnSpc>
                <a:spcPct val="100000"/>
              </a:lnSpc>
              <a:spcBef>
                <a:spcPts val="0"/>
              </a:spcBef>
              <a:spcAft>
                <a:spcPts val="0"/>
              </a:spcAft>
              <a:buClrTx/>
              <a:buSzTx/>
              <a:buFont typeface="+mj-lt"/>
              <a:buAutoNum type="arabicPeriod"/>
            </a:pPr>
            <a:r>
              <a:rPr lang="en-US" dirty="0" smtClean="0"/>
              <a:t>Do not take the client, do not keep the money card</a:t>
            </a:r>
          </a:p>
          <a:p>
            <a:pPr>
              <a:lnSpc>
                <a:spcPct val="100000"/>
              </a:lnSpc>
              <a:spcBef>
                <a:spcPts val="0"/>
              </a:spcBef>
              <a:spcAft>
                <a:spcPts val="0"/>
              </a:spcAft>
              <a:buClrTx/>
              <a:buSzTx/>
              <a:buFont typeface="Arial" charset="0"/>
              <a:buChar char="•"/>
            </a:pPr>
            <a:endParaRPr lang="en-US" i="1" dirty="0" smtClean="0"/>
          </a:p>
          <a:p>
            <a:pPr marL="0" indent="0">
              <a:lnSpc>
                <a:spcPct val="100000"/>
              </a:lnSpc>
              <a:spcBef>
                <a:spcPts val="0"/>
              </a:spcBef>
              <a:spcAft>
                <a:spcPts val="0"/>
              </a:spcAft>
              <a:buClrTx/>
              <a:buSzTx/>
              <a:buNone/>
            </a:pPr>
            <a:r>
              <a:rPr lang="en-US" i="1" dirty="0" smtClean="0"/>
              <a:t>If they don’t have a condom:</a:t>
            </a:r>
          </a:p>
          <a:p>
            <a:pPr marL="0" indent="0">
              <a:lnSpc>
                <a:spcPct val="100000"/>
              </a:lnSpc>
              <a:spcBef>
                <a:spcPts val="0"/>
              </a:spcBef>
              <a:spcAft>
                <a:spcPts val="0"/>
              </a:spcAft>
              <a:buClrTx/>
              <a:buSzTx/>
              <a:buNone/>
            </a:pPr>
            <a:endParaRPr lang="en-US" i="1" dirty="0" smtClean="0"/>
          </a:p>
          <a:p>
            <a:pPr marL="457200" indent="-457200">
              <a:lnSpc>
                <a:spcPct val="100000"/>
              </a:lnSpc>
              <a:spcBef>
                <a:spcPts val="0"/>
              </a:spcBef>
              <a:spcAft>
                <a:spcPts val="0"/>
              </a:spcAft>
              <a:buClrTx/>
              <a:buSzTx/>
              <a:buFont typeface="+mj-lt"/>
              <a:buAutoNum type="arabicPeriod"/>
            </a:pPr>
            <a:r>
              <a:rPr lang="en-US" dirty="0"/>
              <a:t>Take client without a condom, keep the money </a:t>
            </a:r>
            <a:r>
              <a:rPr lang="en-US" dirty="0" smtClean="0"/>
              <a:t>card, and </a:t>
            </a:r>
            <a:r>
              <a:rPr lang="en-US" dirty="0"/>
              <a:t>take a risk token</a:t>
            </a:r>
          </a:p>
          <a:p>
            <a:pPr marL="457200" indent="-457200">
              <a:lnSpc>
                <a:spcPct val="100000"/>
              </a:lnSpc>
              <a:spcBef>
                <a:spcPts val="0"/>
              </a:spcBef>
              <a:spcAft>
                <a:spcPts val="0"/>
              </a:spcAft>
              <a:buClrTx/>
              <a:buSzTx/>
              <a:buFont typeface="+mj-lt"/>
              <a:buAutoNum type="arabicPeriod"/>
            </a:pPr>
            <a:r>
              <a:rPr lang="en-US" dirty="0" smtClean="0"/>
              <a:t>Do </a:t>
            </a:r>
            <a:r>
              <a:rPr lang="en-US" dirty="0"/>
              <a:t>not take the client, do not keep the money card</a:t>
            </a:r>
          </a:p>
          <a:p>
            <a:pPr marL="0" indent="0">
              <a:lnSpc>
                <a:spcPct val="100000"/>
              </a:lnSpc>
              <a:spcBef>
                <a:spcPts val="0"/>
              </a:spcBef>
              <a:spcAft>
                <a:spcPts val="0"/>
              </a:spcAft>
              <a:buClrTx/>
              <a:buSzTx/>
              <a:buNone/>
            </a:pPr>
            <a:endParaRPr lang="en-US" dirty="0" smtClean="0"/>
          </a:p>
          <a:p>
            <a:pPr marL="0" indent="0">
              <a:lnSpc>
                <a:spcPct val="100000"/>
              </a:lnSpc>
              <a:spcBef>
                <a:spcPts val="0"/>
              </a:spcBef>
              <a:spcAft>
                <a:spcPts val="0"/>
              </a:spcAft>
              <a:buClrTx/>
              <a:buSzTx/>
              <a:buNone/>
            </a:pPr>
            <a:endParaRPr lang="en-US" dirty="0" smtClean="0"/>
          </a:p>
          <a:p>
            <a:pPr marL="0" marR="0" lvl="0" indent="0" defTabSz="914400" eaLnBrk="1" fontAlgn="auto" latinLnBrk="0" hangingPunct="1">
              <a:lnSpc>
                <a:spcPct val="100000"/>
              </a:lnSpc>
              <a:spcBef>
                <a:spcPts val="0"/>
              </a:spcBef>
              <a:spcAft>
                <a:spcPts val="0"/>
              </a:spcAft>
              <a:buClrTx/>
              <a:buSzTx/>
              <a:buFont typeface="Arial" charset="0"/>
              <a:buNone/>
              <a:tabLst/>
              <a:defRPr/>
            </a:pPr>
            <a:endParaRPr lang="en-US" dirty="0"/>
          </a:p>
        </p:txBody>
      </p:sp>
      <p:pic>
        <p:nvPicPr>
          <p:cNvPr id="6" name="Screen Shot 2014-01-28 at 2.49.49 PM.png"/>
          <p:cNvPicPr/>
          <p:nvPr/>
        </p:nvPicPr>
        <p:blipFill>
          <a:blip r:embed="rId3">
            <a:extLst/>
          </a:blip>
          <a:stretch>
            <a:fillRect/>
          </a:stretch>
        </p:blipFill>
        <p:spPr>
          <a:xfrm rot="5400000">
            <a:off x="9428743" y="3199322"/>
            <a:ext cx="2044700" cy="2882900"/>
          </a:xfrm>
          <a:prstGeom prst="rect">
            <a:avLst/>
          </a:prstGeom>
          <a:ln w="12700">
            <a:miter lim="400000"/>
          </a:ln>
        </p:spPr>
      </p:pic>
      <p:pic>
        <p:nvPicPr>
          <p:cNvPr id="7" name="Screen Shot 2014-01-28 at 2.49.22 PM.png"/>
          <p:cNvPicPr/>
          <p:nvPr/>
        </p:nvPicPr>
        <p:blipFill>
          <a:blip r:embed="rId4">
            <a:extLst/>
          </a:blip>
          <a:stretch>
            <a:fillRect/>
          </a:stretch>
        </p:blipFill>
        <p:spPr>
          <a:xfrm rot="5400000">
            <a:off x="9422393" y="907751"/>
            <a:ext cx="2057400" cy="2882900"/>
          </a:xfrm>
          <a:prstGeom prst="rect">
            <a:avLst/>
          </a:prstGeom>
          <a:ln w="12700">
            <a:miter lim="400000"/>
          </a:ln>
        </p:spPr>
      </p:pic>
    </p:spTree>
    <p:extLst>
      <p:ext uri="{BB962C8B-B14F-4D97-AF65-F5344CB8AC3E}">
        <p14:creationId xmlns:p14="http://schemas.microsoft.com/office/powerpoint/2010/main" val="872932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background</a:t>
            </a:r>
            <a:endParaRPr lang="en-US" dirty="0"/>
          </a:p>
        </p:txBody>
      </p:sp>
      <p:sp>
        <p:nvSpPr>
          <p:cNvPr id="3" name="Content Placeholder 2"/>
          <p:cNvSpPr>
            <a:spLocks noGrp="1"/>
          </p:cNvSpPr>
          <p:nvPr>
            <p:ph idx="1"/>
          </p:nvPr>
        </p:nvSpPr>
        <p:spPr>
          <a:xfrm>
            <a:off x="1097280" y="1845734"/>
            <a:ext cx="6362299" cy="4023360"/>
          </a:xfrm>
        </p:spPr>
        <p:txBody>
          <a:bodyPr>
            <a:normAutofit/>
          </a:bodyPr>
          <a:lstStyle/>
          <a:p>
            <a:endParaRPr lang="en-US" i="1" dirty="0" smtClean="0"/>
          </a:p>
          <a:p>
            <a:r>
              <a:rPr lang="en-US" i="1" dirty="0" smtClean="0"/>
              <a:t>Cops </a:t>
            </a:r>
            <a:r>
              <a:rPr lang="en-US" i="1" dirty="0"/>
              <a:t>and Rubbers </a:t>
            </a:r>
            <a:r>
              <a:rPr lang="en-US" dirty="0"/>
              <a:t>was created in 2012 for the Open Society </a:t>
            </a:r>
            <a:r>
              <a:rPr lang="en-US" dirty="0" smtClean="0"/>
              <a:t>Public </a:t>
            </a:r>
            <a:r>
              <a:rPr lang="en-US" dirty="0"/>
              <a:t>Health Program. </a:t>
            </a:r>
          </a:p>
          <a:p>
            <a:r>
              <a:rPr lang="en-US" dirty="0"/>
              <a:t>This game is based on the Open Society Foundations’ 2012 report </a:t>
            </a:r>
            <a:r>
              <a:rPr lang="en-US" i="1" dirty="0"/>
              <a:t>Criminalizing Condoms: How Policing Practices Put Sex Workers and HIV Services at Risk</a:t>
            </a:r>
            <a:r>
              <a:rPr lang="en-US" dirty="0"/>
              <a:t>. The report draws from research </a:t>
            </a:r>
            <a:r>
              <a:rPr lang="en-US" dirty="0" smtClean="0"/>
              <a:t>conducted with 100+ sex workers </a:t>
            </a:r>
            <a:r>
              <a:rPr lang="en-US" dirty="0"/>
              <a:t>in six countries: South Africa, </a:t>
            </a:r>
            <a:r>
              <a:rPr lang="en-US" dirty="0" smtClean="0"/>
              <a:t>Zimbabwe, Kenya</a:t>
            </a:r>
            <a:r>
              <a:rPr lang="en-US" dirty="0"/>
              <a:t>, Namibia</a:t>
            </a:r>
            <a:r>
              <a:rPr lang="en-US" dirty="0" smtClean="0"/>
              <a:t>, </a:t>
            </a:r>
            <a:r>
              <a:rPr lang="en-US" dirty="0"/>
              <a:t>the United States, </a:t>
            </a:r>
            <a:r>
              <a:rPr lang="en-US" dirty="0" smtClean="0"/>
              <a:t>and Russia</a:t>
            </a:r>
            <a:r>
              <a:rPr lang="en-US" dirty="0"/>
              <a:t>.</a:t>
            </a:r>
            <a:r>
              <a:rPr lang="en-US" dirty="0" smtClean="0"/>
              <a:t> You </a:t>
            </a:r>
            <a:r>
              <a:rPr lang="en-US" dirty="0"/>
              <a:t>can find the report </a:t>
            </a:r>
            <a:r>
              <a:rPr lang="en-US" dirty="0" smtClean="0"/>
              <a:t>at: </a:t>
            </a:r>
            <a:r>
              <a:rPr lang="en-US" dirty="0" smtClean="0">
                <a:hlinkClick r:id="rId3" invalidUrl="http://www.opensocietyfoundations.org/ reports/criminalizing-condoms"/>
              </a:rPr>
              <a:t>http</a:t>
            </a:r>
            <a:r>
              <a:rPr lang="en-US" dirty="0">
                <a:hlinkClick r:id="rId4" invalidUrl="http://www.opensocietyfoundations.org/ reports/criminalizing-condoms"/>
              </a:rPr>
              <a:t>://</a:t>
            </a:r>
            <a:r>
              <a:rPr lang="en-US" dirty="0">
                <a:hlinkClick r:id="rId5" invalidUrl="http://www.opensocietyfoundations.org/ reports/criminalizing-condoms"/>
              </a:rPr>
              <a:t>www.opensocietyfoundations.org</a:t>
            </a:r>
            <a:r>
              <a:rPr lang="en-US" dirty="0">
                <a:hlinkClick r:id="rId6" invalidUrl="http://www.opensocietyfoundations.org/ reports/criminalizing-condoms"/>
              </a:rPr>
              <a:t>/ </a:t>
            </a:r>
            <a:r>
              <a:rPr lang="en-US" dirty="0" smtClean="0">
                <a:hlinkClick r:id="rId7" invalidUrl="http://www.opensocietyfoundations.org/ reports/criminalizing-condoms"/>
              </a:rPr>
              <a:t>reports/criminalizing-condoms </a:t>
            </a:r>
            <a:endParaRPr lang="en-US" dirty="0" smtClean="0"/>
          </a:p>
        </p:txBody>
      </p:sp>
      <p:pic>
        <p:nvPicPr>
          <p:cNvPr id="4" name="Picture 3"/>
          <p:cNvPicPr>
            <a:picLocks noChangeAspect="1"/>
          </p:cNvPicPr>
          <p:nvPr/>
        </p:nvPicPr>
        <p:blipFill>
          <a:blip r:embed="rId8"/>
          <a:stretch>
            <a:fillRect/>
          </a:stretch>
        </p:blipFill>
        <p:spPr>
          <a:xfrm>
            <a:off x="8488680" y="2064419"/>
            <a:ext cx="2667000" cy="4076700"/>
          </a:xfrm>
          <a:prstGeom prst="rect">
            <a:avLst/>
          </a:prstGeom>
        </p:spPr>
      </p:pic>
    </p:spTree>
    <p:extLst>
      <p:ext uri="{BB962C8B-B14F-4D97-AF65-F5344CB8AC3E}">
        <p14:creationId xmlns:p14="http://schemas.microsoft.com/office/powerpoint/2010/main" val="9374494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 cards</a:t>
            </a:r>
            <a:endParaRPr lang="en-US" dirty="0"/>
          </a:p>
        </p:txBody>
      </p:sp>
      <p:sp>
        <p:nvSpPr>
          <p:cNvPr id="3" name="Content Placeholder 2"/>
          <p:cNvSpPr>
            <a:spLocks noGrp="1"/>
          </p:cNvSpPr>
          <p:nvPr>
            <p:ph idx="1"/>
          </p:nvPr>
        </p:nvSpPr>
        <p:spPr>
          <a:xfrm>
            <a:off x="1097280" y="1845734"/>
            <a:ext cx="6198512" cy="4323572"/>
          </a:xfrm>
        </p:spPr>
        <p:txBody>
          <a:bodyPr>
            <a:normAutofit/>
          </a:bodyPr>
          <a:lstStyle/>
          <a:p>
            <a:pPr marL="0" indent="0">
              <a:lnSpc>
                <a:spcPct val="170000"/>
              </a:lnSpc>
              <a:buNone/>
            </a:pPr>
            <a:r>
              <a:rPr lang="en-US" dirty="0" smtClean="0"/>
              <a:t>All characters having the same quantity of each type of cards in their persona deck (the 5 smaller cards that match their character’s color). </a:t>
            </a:r>
          </a:p>
          <a:p>
            <a:pPr>
              <a:buFont typeface="Arial" charset="0"/>
              <a:buChar char="•"/>
            </a:pPr>
            <a:r>
              <a:rPr lang="en-US" dirty="0" smtClean="0"/>
              <a:t> 2 information cards (marked with an “</a:t>
            </a:r>
            <a:r>
              <a:rPr lang="en-US" dirty="0" err="1" smtClean="0"/>
              <a:t>i</a:t>
            </a:r>
            <a:r>
              <a:rPr lang="en-US" dirty="0" smtClean="0"/>
              <a:t>” icon) </a:t>
            </a:r>
          </a:p>
          <a:p>
            <a:pPr>
              <a:buFont typeface="Arial" charset="0"/>
              <a:buChar char="•"/>
            </a:pPr>
            <a:r>
              <a:rPr lang="en-US" dirty="0" smtClean="0"/>
              <a:t> 1 </a:t>
            </a:r>
            <a:r>
              <a:rPr lang="en-US" dirty="0"/>
              <a:t>police card (marked with a police icon</a:t>
            </a:r>
            <a:r>
              <a:rPr lang="en-US" dirty="0" smtClean="0"/>
              <a:t>)</a:t>
            </a:r>
          </a:p>
          <a:p>
            <a:pPr>
              <a:buFont typeface="Arial" charset="0"/>
              <a:buChar char="•"/>
            </a:pPr>
            <a:r>
              <a:rPr lang="en-US" dirty="0" smtClean="0"/>
              <a:t> 2 </a:t>
            </a:r>
            <a:r>
              <a:rPr lang="en-US" dirty="0"/>
              <a:t>empowerment cards (marked with a star icon</a:t>
            </a:r>
            <a:r>
              <a:rPr lang="en-US" dirty="0" smtClean="0"/>
              <a:t>)</a:t>
            </a:r>
            <a:endParaRPr lang="en-US" dirty="0"/>
          </a:p>
          <a:p>
            <a:pPr lvl="1">
              <a:lnSpc>
                <a:spcPct val="150000"/>
              </a:lnSpc>
              <a:buFont typeface="Wingdings" charset="2"/>
              <a:buChar char="Ø"/>
            </a:pPr>
            <a:r>
              <a:rPr lang="en-US" sz="1600" dirty="0"/>
              <a:t>1 extra condom card</a:t>
            </a:r>
          </a:p>
          <a:p>
            <a:pPr lvl="1">
              <a:lnSpc>
                <a:spcPct val="150000"/>
              </a:lnSpc>
              <a:buFont typeface="Wingdings" charset="2"/>
              <a:buChar char="Ø"/>
            </a:pPr>
            <a:r>
              <a:rPr lang="en-US" sz="1600" dirty="0"/>
              <a:t>1 avoid search card</a:t>
            </a:r>
          </a:p>
          <a:p>
            <a:pPr>
              <a:buFont typeface="Arial" charset="0"/>
              <a:buChar char="•"/>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4870" y="285392"/>
            <a:ext cx="1981500" cy="270204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5792" y="1305474"/>
            <a:ext cx="1981500" cy="270204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4870" y="3236183"/>
            <a:ext cx="1981500" cy="2702046"/>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2610" y="3236183"/>
            <a:ext cx="1981500" cy="2702046"/>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2610" y="285392"/>
            <a:ext cx="1981500" cy="2702046"/>
          </a:xfrm>
          <a:prstGeom prst="rect">
            <a:avLst/>
          </a:prstGeom>
        </p:spPr>
      </p:pic>
    </p:spTree>
    <p:extLst>
      <p:ext uri="{BB962C8B-B14F-4D97-AF65-F5344CB8AC3E}">
        <p14:creationId xmlns:p14="http://schemas.microsoft.com/office/powerpoint/2010/main" val="19089815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6198512" cy="1450757"/>
          </a:xfrm>
        </p:spPr>
        <p:txBody>
          <a:bodyPr/>
          <a:lstStyle/>
          <a:p>
            <a:r>
              <a:rPr lang="en-US" dirty="0" smtClean="0"/>
              <a:t>Persona cards &gt; </a:t>
            </a:r>
            <a:br>
              <a:rPr lang="en-US" dirty="0" smtClean="0"/>
            </a:br>
            <a:r>
              <a:rPr lang="en-US" dirty="0" smtClean="0"/>
              <a:t>Key </a:t>
            </a:r>
            <a:r>
              <a:rPr lang="en-US" dirty="0"/>
              <a:t>facilitation moments</a:t>
            </a:r>
          </a:p>
        </p:txBody>
      </p:sp>
      <p:sp>
        <p:nvSpPr>
          <p:cNvPr id="3" name="Content Placeholder 2"/>
          <p:cNvSpPr>
            <a:spLocks noGrp="1"/>
          </p:cNvSpPr>
          <p:nvPr>
            <p:ph idx="1"/>
          </p:nvPr>
        </p:nvSpPr>
        <p:spPr>
          <a:xfrm>
            <a:off x="1097280" y="1845733"/>
            <a:ext cx="6198512" cy="4743325"/>
          </a:xfrm>
        </p:spPr>
        <p:txBody>
          <a:bodyPr>
            <a:normAutofit/>
          </a:bodyPr>
          <a:lstStyle/>
          <a:p>
            <a:pPr marL="0" indent="0">
              <a:lnSpc>
                <a:spcPct val="100000"/>
              </a:lnSpc>
              <a:spcBef>
                <a:spcPts val="0"/>
              </a:spcBef>
              <a:spcAft>
                <a:spcPts val="0"/>
              </a:spcAft>
              <a:buClrTx/>
              <a:buSzTx/>
              <a:buNone/>
            </a:pPr>
            <a:r>
              <a:rPr lang="en-US" i="1" dirty="0"/>
              <a:t>Players start to use persona cards at the beginning of rounds 2 through 6. </a:t>
            </a:r>
          </a:p>
          <a:p>
            <a:pPr marL="0" indent="0">
              <a:lnSpc>
                <a:spcPct val="100000"/>
              </a:lnSpc>
              <a:spcBef>
                <a:spcPts val="0"/>
              </a:spcBef>
              <a:spcAft>
                <a:spcPts val="0"/>
              </a:spcAft>
              <a:buClrTx/>
              <a:buSzTx/>
              <a:buNone/>
            </a:pPr>
            <a:endParaRPr lang="en-US" b="1" dirty="0" smtClean="0"/>
          </a:p>
          <a:p>
            <a:pPr marL="0" indent="0">
              <a:lnSpc>
                <a:spcPct val="100000"/>
              </a:lnSpc>
              <a:spcBef>
                <a:spcPts val="0"/>
              </a:spcBef>
              <a:spcAft>
                <a:spcPts val="0"/>
              </a:spcAft>
              <a:buClrTx/>
              <a:buSzTx/>
              <a:buNone/>
            </a:pPr>
            <a:r>
              <a:rPr lang="en-US" b="1" dirty="0" smtClean="0"/>
              <a:t>It’s </a:t>
            </a:r>
            <a:r>
              <a:rPr lang="en-US" b="1" dirty="0"/>
              <a:t>important that facilitators pay attention to </a:t>
            </a:r>
            <a:r>
              <a:rPr lang="en-US" b="1" dirty="0" smtClean="0"/>
              <a:t>which persona </a:t>
            </a:r>
            <a:r>
              <a:rPr lang="en-US" b="1" dirty="0"/>
              <a:t>card each player </a:t>
            </a:r>
            <a:r>
              <a:rPr lang="en-US" b="1" dirty="0" smtClean="0"/>
              <a:t>draws and then provides additional context for what is happening in these cards. </a:t>
            </a:r>
          </a:p>
          <a:p>
            <a:pPr marL="0" indent="0">
              <a:lnSpc>
                <a:spcPct val="100000"/>
              </a:lnSpc>
              <a:spcBef>
                <a:spcPts val="0"/>
              </a:spcBef>
              <a:spcAft>
                <a:spcPts val="0"/>
              </a:spcAft>
              <a:buClrTx/>
              <a:buSzTx/>
              <a:buNone/>
            </a:pPr>
            <a:endParaRPr lang="en-US" b="1" dirty="0"/>
          </a:p>
          <a:p>
            <a:pPr marL="0" indent="0">
              <a:lnSpc>
                <a:spcPct val="100000"/>
              </a:lnSpc>
              <a:spcBef>
                <a:spcPts val="0"/>
              </a:spcBef>
              <a:spcAft>
                <a:spcPts val="0"/>
              </a:spcAft>
              <a:buClrTx/>
              <a:buSzTx/>
              <a:buNone/>
            </a:pPr>
            <a:r>
              <a:rPr lang="en-US" dirty="0" smtClean="0"/>
              <a:t>Examples:</a:t>
            </a:r>
          </a:p>
          <a:p>
            <a:pPr>
              <a:lnSpc>
                <a:spcPct val="100000"/>
              </a:lnSpc>
              <a:spcBef>
                <a:spcPts val="0"/>
              </a:spcBef>
              <a:spcAft>
                <a:spcPts val="0"/>
              </a:spcAft>
              <a:buClrTx/>
              <a:buSzTx/>
              <a:buFont typeface="Wingdings" charset="2"/>
              <a:buChar char="Ø"/>
            </a:pPr>
            <a:r>
              <a:rPr lang="en-US" dirty="0"/>
              <a:t> </a:t>
            </a:r>
            <a:r>
              <a:rPr lang="en-US" dirty="0" smtClean="0"/>
              <a:t>Some clients are sympathetic and are willing to go buy the condom.</a:t>
            </a:r>
          </a:p>
          <a:p>
            <a:pPr>
              <a:lnSpc>
                <a:spcPct val="100000"/>
              </a:lnSpc>
              <a:spcBef>
                <a:spcPts val="0"/>
              </a:spcBef>
              <a:spcAft>
                <a:spcPts val="0"/>
              </a:spcAft>
              <a:buClrTx/>
              <a:buSzTx/>
              <a:buFont typeface="Wingdings" charset="2"/>
              <a:buChar char="Ø"/>
            </a:pPr>
            <a:r>
              <a:rPr lang="en-US" dirty="0"/>
              <a:t> </a:t>
            </a:r>
            <a:r>
              <a:rPr lang="en-US" dirty="0" smtClean="0"/>
              <a:t>Your fellow sex workers can help you out by: warning you about police coming, giving you a spare condom, etc.</a:t>
            </a:r>
          </a:p>
          <a:p>
            <a:pPr>
              <a:lnSpc>
                <a:spcPct val="100000"/>
              </a:lnSpc>
              <a:spcBef>
                <a:spcPts val="0"/>
              </a:spcBef>
              <a:spcAft>
                <a:spcPts val="0"/>
              </a:spcAft>
              <a:buClrTx/>
              <a:buSzTx/>
              <a:buFont typeface="Wingdings" charset="2"/>
              <a:buChar char="Ø"/>
            </a:pPr>
            <a:r>
              <a:rPr lang="en-US" dirty="0"/>
              <a:t> </a:t>
            </a:r>
            <a:r>
              <a:rPr lang="en-US" dirty="0" smtClean="0"/>
              <a:t>You can learn about your legal rights and talk your way out of police searching you or arresting you.</a:t>
            </a:r>
            <a:endParaRPr lang="en-US" dirty="0"/>
          </a:p>
          <a:p>
            <a:pPr marL="0" indent="0">
              <a:lnSpc>
                <a:spcPct val="100000"/>
              </a:lnSpc>
              <a:spcBef>
                <a:spcPts val="0"/>
              </a:spcBef>
              <a:spcAft>
                <a:spcPts val="0"/>
              </a:spcAft>
              <a:buClrTx/>
              <a:buSzTx/>
              <a:buNone/>
            </a:pPr>
            <a:endParaRPr lang="en-US" b="1" dirty="0" smtClean="0"/>
          </a:p>
          <a:p>
            <a:pPr marL="0" marR="0" lvl="0" indent="0" defTabSz="914400" eaLnBrk="1" fontAlgn="auto" latinLnBrk="0" hangingPunct="1">
              <a:lnSpc>
                <a:spcPct val="100000"/>
              </a:lnSpc>
              <a:spcBef>
                <a:spcPts val="0"/>
              </a:spcBef>
              <a:spcAft>
                <a:spcPts val="0"/>
              </a:spcAft>
              <a:buClrTx/>
              <a:buSzTx/>
              <a:buFont typeface="Arial" charset="0"/>
              <a:buNone/>
              <a:tabLst/>
              <a:defRPr/>
            </a:pPr>
            <a:endParaRPr lang="en-US"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4870" y="285392"/>
            <a:ext cx="1981500" cy="2702046"/>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5792" y="1305474"/>
            <a:ext cx="1981500" cy="2702046"/>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4870" y="3236183"/>
            <a:ext cx="1981500" cy="2702046"/>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2610" y="3236183"/>
            <a:ext cx="1981500" cy="2702046"/>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2610" y="285392"/>
            <a:ext cx="1981500" cy="2702046"/>
          </a:xfrm>
          <a:prstGeom prst="rect">
            <a:avLst/>
          </a:prstGeom>
        </p:spPr>
      </p:pic>
    </p:spTree>
    <p:extLst>
      <p:ext uri="{BB962C8B-B14F-4D97-AF65-F5344CB8AC3E}">
        <p14:creationId xmlns:p14="http://schemas.microsoft.com/office/powerpoint/2010/main" val="4658286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 cards &gt; </a:t>
            </a:r>
            <a:br>
              <a:rPr lang="en-US" dirty="0" smtClean="0"/>
            </a:br>
            <a:r>
              <a:rPr lang="en-US" dirty="0" smtClean="0"/>
              <a:t>Key </a:t>
            </a:r>
            <a:r>
              <a:rPr lang="en-US" dirty="0"/>
              <a:t>facilitation moments</a:t>
            </a:r>
          </a:p>
        </p:txBody>
      </p:sp>
      <p:sp>
        <p:nvSpPr>
          <p:cNvPr id="3" name="Content Placeholder 2"/>
          <p:cNvSpPr>
            <a:spLocks noGrp="1"/>
          </p:cNvSpPr>
          <p:nvPr>
            <p:ph idx="1"/>
          </p:nvPr>
        </p:nvSpPr>
        <p:spPr>
          <a:xfrm>
            <a:off x="1204857" y="4772249"/>
            <a:ext cx="7656756" cy="1784972"/>
          </a:xfrm>
        </p:spPr>
        <p:txBody>
          <a:bodyPr>
            <a:normAutofit/>
          </a:bodyPr>
          <a:lstStyle/>
          <a:p>
            <a:pPr lvl="0"/>
            <a:r>
              <a:rPr lang="en-US" b="1" dirty="0"/>
              <a:t>The first time an information card is drawn by any </a:t>
            </a:r>
            <a:r>
              <a:rPr lang="en-US" b="1" dirty="0" smtClean="0"/>
              <a:t>player</a:t>
            </a:r>
            <a:r>
              <a:rPr lang="en-US" b="1" dirty="0"/>
              <a:t>:</a:t>
            </a:r>
            <a:r>
              <a:rPr lang="en-US" b="1" dirty="0" smtClean="0"/>
              <a:t> </a:t>
            </a:r>
          </a:p>
          <a:p>
            <a:pPr lvl="0"/>
            <a:r>
              <a:rPr lang="en-US" dirty="0" smtClean="0"/>
              <a:t>Let players </a:t>
            </a:r>
            <a:r>
              <a:rPr lang="en-US" dirty="0"/>
              <a:t>know that these cards serve to further develop the character’s narrative but have no effect on their game outcome </a:t>
            </a:r>
            <a:r>
              <a:rPr lang="en-US" dirty="0" smtClean="0"/>
              <a:t>and </a:t>
            </a:r>
            <a:r>
              <a:rPr lang="en-US" dirty="0"/>
              <a:t>can be </a:t>
            </a:r>
            <a:r>
              <a:rPr lang="en-US" dirty="0" smtClean="0"/>
              <a:t>put aside after </a:t>
            </a:r>
            <a:r>
              <a:rPr lang="en-US" dirty="0"/>
              <a:t>reading</a:t>
            </a:r>
            <a:r>
              <a:rPr lang="en-US" dirty="0" smtClean="0"/>
              <a:t>.</a:t>
            </a:r>
          </a:p>
          <a:p>
            <a:endParaRPr lang="en-US" b="1" dirty="0"/>
          </a:p>
          <a:p>
            <a:endParaRPr lang="en-US" b="1" dirty="0"/>
          </a:p>
          <a:p>
            <a:pPr marR="0" fontAlgn="auto">
              <a:tabLst/>
              <a:defRPr/>
            </a:pPr>
            <a:endParaRPr lang="en-US"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941" y="3485625"/>
            <a:ext cx="1887048" cy="257324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4856" y="1883369"/>
            <a:ext cx="1887048" cy="2573248"/>
          </a:xfrm>
          <a:prstGeom prst="rect">
            <a:avLst/>
          </a:prstGeom>
        </p:spPr>
      </p:pic>
      <p:sp>
        <p:nvSpPr>
          <p:cNvPr id="7" name="Rectangle 6"/>
          <p:cNvSpPr/>
          <p:nvPr/>
        </p:nvSpPr>
        <p:spPr>
          <a:xfrm>
            <a:off x="3186356" y="1883369"/>
            <a:ext cx="5675256" cy="2487861"/>
          </a:xfrm>
          <a:prstGeom prst="rect">
            <a:avLst/>
          </a:prstGeom>
        </p:spPr>
        <p:txBody>
          <a:bodyPr wrap="square">
            <a:spAutoFit/>
          </a:bodyPr>
          <a:lstStyle/>
          <a:p>
            <a:pPr marL="91440" indent="-91440" defTabSz="914400">
              <a:lnSpc>
                <a:spcPct val="90000"/>
              </a:lnSpc>
              <a:spcBef>
                <a:spcPts val="1200"/>
              </a:spcBef>
              <a:spcAft>
                <a:spcPts val="200"/>
              </a:spcAft>
              <a:buClr>
                <a:schemeClr val="accent1"/>
              </a:buClr>
              <a:buSzPct val="100000"/>
              <a:buFont typeface="Calibri" panose="020F0502020204030204" pitchFamily="34" charset="0"/>
              <a:buChar char=" "/>
            </a:pPr>
            <a:r>
              <a:rPr lang="en-US" sz="2000" b="1" dirty="0">
                <a:solidFill>
                  <a:schemeClr val="tx1">
                    <a:lumMod val="75000"/>
                    <a:lumOff val="25000"/>
                  </a:schemeClr>
                </a:solidFill>
              </a:rPr>
              <a:t>When the first empowerment card is drawn by any player: </a:t>
            </a:r>
          </a:p>
          <a:p>
            <a:pPr marL="91440" indent="-91440" defTabSz="914400">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rPr>
              <a:t>Let all players know that they can hold onto these cards and use them once at any time. </a:t>
            </a:r>
            <a:r>
              <a:rPr lang="en-US" sz="2000" dirty="0" smtClean="0">
                <a:solidFill>
                  <a:schemeClr val="tx1">
                    <a:lumMod val="75000"/>
                    <a:lumOff val="25000"/>
                  </a:schemeClr>
                </a:solidFill>
              </a:rPr>
              <a:t>Also, you should communicate </a:t>
            </a:r>
            <a:r>
              <a:rPr lang="en-US" sz="2000" dirty="0">
                <a:solidFill>
                  <a:schemeClr val="tx1">
                    <a:lumMod val="75000"/>
                    <a:lumOff val="25000"/>
                  </a:schemeClr>
                </a:solidFill>
              </a:rPr>
              <a:t>to players that these cards show that sex workers are not completely powerless in the face of law enforcement and that there are certain tactics that can help.</a:t>
            </a:r>
          </a:p>
        </p:txBody>
      </p:sp>
    </p:spTree>
    <p:extLst>
      <p:ext uri="{BB962C8B-B14F-4D97-AF65-F5344CB8AC3E}">
        <p14:creationId xmlns:p14="http://schemas.microsoft.com/office/powerpoint/2010/main" val="9198759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 cards &gt; </a:t>
            </a:r>
            <a:r>
              <a:rPr lang="en-US" dirty="0"/>
              <a:t>Key facilitation moments</a:t>
            </a:r>
          </a:p>
        </p:txBody>
      </p:sp>
      <p:sp>
        <p:nvSpPr>
          <p:cNvPr id="3" name="Content Placeholder 2"/>
          <p:cNvSpPr>
            <a:spLocks noGrp="1"/>
          </p:cNvSpPr>
          <p:nvPr>
            <p:ph idx="1"/>
          </p:nvPr>
        </p:nvSpPr>
        <p:spPr>
          <a:xfrm>
            <a:off x="1097279" y="1845733"/>
            <a:ext cx="6836485" cy="4702985"/>
          </a:xfrm>
        </p:spPr>
        <p:txBody>
          <a:bodyPr>
            <a:normAutofit/>
          </a:bodyPr>
          <a:lstStyle/>
          <a:p>
            <a:pPr lvl="0"/>
            <a:r>
              <a:rPr lang="en-US" sz="1700" b="1" dirty="0"/>
              <a:t>Any time a player draws his/her police card, make a point to highlight how </a:t>
            </a:r>
            <a:r>
              <a:rPr lang="en-US" sz="1700" b="1" dirty="0" smtClean="0"/>
              <a:t>unjust </a:t>
            </a:r>
            <a:r>
              <a:rPr lang="en-US" sz="1700" b="1" dirty="0"/>
              <a:t>the encounter is. </a:t>
            </a:r>
          </a:p>
          <a:p>
            <a:pPr lvl="0"/>
            <a:endParaRPr lang="en-US" sz="1700" dirty="0" smtClean="0"/>
          </a:p>
          <a:p>
            <a:pPr marL="201168" lvl="1" indent="0">
              <a:buNone/>
            </a:pPr>
            <a:r>
              <a:rPr lang="en-US" sz="1700" dirty="0" smtClean="0"/>
              <a:t> </a:t>
            </a:r>
            <a:r>
              <a:rPr lang="en-US" sz="1700" b="1" dirty="0" err="1" smtClean="0"/>
              <a:t>JoJo</a:t>
            </a:r>
            <a:r>
              <a:rPr lang="en-US" sz="1700" dirty="0" smtClean="0"/>
              <a:t> is profiled as a transgender woman so even though she is only shopping (and not working), she is still stopped and searched.</a:t>
            </a:r>
          </a:p>
          <a:p>
            <a:pPr marL="201168" lvl="1" indent="0">
              <a:buNone/>
            </a:pPr>
            <a:r>
              <a:rPr lang="en-US" sz="1700" b="1" dirty="0" smtClean="0"/>
              <a:t>Billy</a:t>
            </a:r>
            <a:r>
              <a:rPr lang="en-US" sz="1700" dirty="0" smtClean="0"/>
              <a:t> </a:t>
            </a:r>
            <a:r>
              <a:rPr lang="en-US" sz="1700" dirty="0"/>
              <a:t>is also innocently out grocery shopping – an everyday task – but is recognized and repeatedly torment by police who know him to be a sex worker.</a:t>
            </a:r>
          </a:p>
          <a:p>
            <a:pPr marL="201168" lvl="1" indent="0">
              <a:buNone/>
            </a:pPr>
            <a:r>
              <a:rPr lang="en-US" sz="1700" b="1" dirty="0"/>
              <a:t>Suzy</a:t>
            </a:r>
            <a:r>
              <a:rPr lang="en-US" sz="1700" dirty="0"/>
              <a:t> tries to report a bad client to the police but instead was forced to pay money to keep the police quiet because of the stigma against sex work(</a:t>
            </a:r>
            <a:r>
              <a:rPr lang="en-US" sz="1700" dirty="0" err="1"/>
              <a:t>ers</a:t>
            </a:r>
            <a:r>
              <a:rPr lang="en-US" sz="1700" dirty="0"/>
              <a:t>).</a:t>
            </a:r>
          </a:p>
          <a:p>
            <a:pPr marL="201168" lvl="1" indent="0">
              <a:buNone/>
            </a:pPr>
            <a:r>
              <a:rPr lang="en-US" sz="1700" b="1" dirty="0"/>
              <a:t>Ivy</a:t>
            </a:r>
            <a:r>
              <a:rPr lang="en-US" sz="1700" dirty="0"/>
              <a:t> is a sex worker and a drug user and as a result is further targeted and mistreated by the police.</a:t>
            </a:r>
          </a:p>
          <a:p>
            <a:pPr marL="201168" lvl="1" indent="0">
              <a:buNone/>
            </a:pPr>
            <a:r>
              <a:rPr lang="en-US" sz="1700" b="1" dirty="0"/>
              <a:t>Naomi</a:t>
            </a:r>
            <a:r>
              <a:rPr lang="en-US" sz="1700" dirty="0"/>
              <a:t> was tricked into thinking a police officer was a client and then the officer used this as a reason to extort money.</a:t>
            </a:r>
          </a:p>
          <a:p>
            <a:r>
              <a:rPr lang="en-US" dirty="0"/>
              <a:t> </a:t>
            </a:r>
          </a:p>
          <a:p>
            <a:pPr lvl="0"/>
            <a:endParaRPr lang="en-US" dirty="0"/>
          </a:p>
          <a:p>
            <a:pPr marL="0" marR="0" lvl="0" indent="0" defTabSz="914400" eaLnBrk="1" fontAlgn="auto" latinLnBrk="0" hangingPunct="1">
              <a:lnSpc>
                <a:spcPct val="100000"/>
              </a:lnSpc>
              <a:spcBef>
                <a:spcPts val="0"/>
              </a:spcBef>
              <a:spcAft>
                <a:spcPts val="0"/>
              </a:spcAft>
              <a:buClrTx/>
              <a:buSzTx/>
              <a:buFont typeface="Arial" charset="0"/>
              <a:buNone/>
              <a:tabLst/>
              <a:defRPr/>
            </a:pP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2196" y="2180784"/>
            <a:ext cx="2647352" cy="365347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7789" y="2530408"/>
            <a:ext cx="2670610" cy="3641741"/>
          </a:xfrm>
          <a:prstGeom prst="rect">
            <a:avLst/>
          </a:prstGeom>
        </p:spPr>
      </p:pic>
    </p:spTree>
    <p:extLst>
      <p:ext uri="{BB962C8B-B14F-4D97-AF65-F5344CB8AC3E}">
        <p14:creationId xmlns:p14="http://schemas.microsoft.com/office/powerpoint/2010/main" val="11541652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of game: status of financial goals</a:t>
            </a:r>
            <a:endParaRPr lang="en-US" dirty="0"/>
          </a:p>
        </p:txBody>
      </p:sp>
      <p:sp>
        <p:nvSpPr>
          <p:cNvPr id="3" name="Content Placeholder 2"/>
          <p:cNvSpPr>
            <a:spLocks noGrp="1"/>
          </p:cNvSpPr>
          <p:nvPr>
            <p:ph idx="1"/>
          </p:nvPr>
        </p:nvSpPr>
        <p:spPr/>
        <p:txBody>
          <a:bodyPr/>
          <a:lstStyle/>
          <a:p>
            <a:r>
              <a:rPr lang="en-US" dirty="0" smtClean="0"/>
              <a:t>After 6 rounds, the game is over.</a:t>
            </a:r>
          </a:p>
          <a:p>
            <a:r>
              <a:rPr lang="en-US" dirty="0" smtClean="0"/>
              <a:t>Ask players to count up how much money they have and to say it out loud.</a:t>
            </a:r>
            <a:endParaRPr lang="en-US" dirty="0"/>
          </a:p>
          <a:p>
            <a:r>
              <a:rPr lang="en-US" dirty="0" smtClean="0"/>
              <a:t>Acknowledge who earned $25 or more and who did not. </a:t>
            </a:r>
          </a:p>
          <a:p>
            <a:r>
              <a:rPr lang="en-US" dirty="0" smtClean="0"/>
              <a:t>If a player has more than $25, say for example “[Ivy], you have achieved your personal financial goal [to save for a computer class and to get one step closer to becoming an outreach worker].”</a:t>
            </a:r>
          </a:p>
          <a:p>
            <a:endParaRPr lang="en-US" dirty="0" smtClean="0"/>
          </a:p>
          <a:p>
            <a:r>
              <a:rPr lang="en-US" dirty="0" smtClean="0"/>
              <a:t>Now is the time to address the </a:t>
            </a:r>
            <a:r>
              <a:rPr lang="en-US" b="1" dirty="0" smtClean="0"/>
              <a:t>exposure tokens </a:t>
            </a:r>
            <a:r>
              <a:rPr lang="en-US" dirty="0" smtClean="0"/>
              <a:t>(also known as the risk tokens).</a:t>
            </a:r>
          </a:p>
          <a:p>
            <a:endParaRPr lang="en-US" dirty="0" smtClean="0"/>
          </a:p>
          <a:p>
            <a:endParaRPr lang="en-US" dirty="0" smtClean="0"/>
          </a:p>
        </p:txBody>
      </p:sp>
      <p:sp>
        <p:nvSpPr>
          <p:cNvPr id="4" name="Oval 3"/>
          <p:cNvSpPr/>
          <p:nvPr/>
        </p:nvSpPr>
        <p:spPr>
          <a:xfrm>
            <a:off x="9794017" y="4285703"/>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9794017" y="4581539"/>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670428" y="4581539"/>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0670428" y="4252360"/>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0311056" y="4467512"/>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60496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of game: health goals</a:t>
            </a:r>
            <a:endParaRPr lang="en-US" dirty="0"/>
          </a:p>
        </p:txBody>
      </p:sp>
      <p:sp>
        <p:nvSpPr>
          <p:cNvPr id="3" name="Content Placeholder 2"/>
          <p:cNvSpPr>
            <a:spLocks noGrp="1"/>
          </p:cNvSpPr>
          <p:nvPr>
            <p:ph idx="1"/>
          </p:nvPr>
        </p:nvSpPr>
        <p:spPr>
          <a:xfrm>
            <a:off x="1097280" y="1845734"/>
            <a:ext cx="6580991" cy="4023360"/>
          </a:xfrm>
        </p:spPr>
        <p:txBody>
          <a:bodyPr>
            <a:normAutofit/>
          </a:bodyPr>
          <a:lstStyle/>
          <a:p>
            <a:r>
              <a:rPr lang="en-US" dirty="0" smtClean="0"/>
              <a:t>Take your standard deck of cards, and take out the following and put it to the side:</a:t>
            </a:r>
          </a:p>
          <a:p>
            <a:pPr>
              <a:buFont typeface="Arial" charset="0"/>
              <a:buChar char="•"/>
            </a:pPr>
            <a:r>
              <a:rPr lang="en-US" dirty="0"/>
              <a:t> </a:t>
            </a:r>
            <a:r>
              <a:rPr lang="en-US" dirty="0" smtClean="0"/>
              <a:t>1 heart card </a:t>
            </a:r>
          </a:p>
          <a:p>
            <a:pPr>
              <a:buFont typeface="Arial" charset="0"/>
              <a:buChar char="•"/>
            </a:pPr>
            <a:r>
              <a:rPr lang="en-US" dirty="0" smtClean="0"/>
              <a:t> 1 spade card</a:t>
            </a:r>
          </a:p>
          <a:p>
            <a:pPr>
              <a:buFont typeface="Arial" charset="0"/>
              <a:buChar char="•"/>
            </a:pPr>
            <a:r>
              <a:rPr lang="en-US" dirty="0" smtClean="0"/>
              <a:t> 1 diamond card</a:t>
            </a:r>
          </a:p>
          <a:p>
            <a:pPr>
              <a:buFont typeface="Arial" charset="0"/>
              <a:buChar char="•"/>
            </a:pPr>
            <a:r>
              <a:rPr lang="en-US" dirty="0"/>
              <a:t> 1 club </a:t>
            </a:r>
            <a:r>
              <a:rPr lang="en-US" dirty="0" smtClean="0"/>
              <a:t>card</a:t>
            </a:r>
          </a:p>
          <a:p>
            <a:pPr>
              <a:buFont typeface="Arial" charset="0"/>
              <a:buChar char="•"/>
            </a:pPr>
            <a:endParaRPr lang="en-US" dirty="0" smtClean="0"/>
          </a:p>
          <a:p>
            <a:pPr marL="0" indent="0">
              <a:buNone/>
            </a:pPr>
            <a:r>
              <a:rPr lang="en-US" dirty="0"/>
              <a:t>T</a:t>
            </a:r>
            <a:r>
              <a:rPr lang="en-US" dirty="0" smtClean="0"/>
              <a:t>he value of the card (A, 2, 3 …. J, Q, K) does not matter, only the suite.</a:t>
            </a:r>
            <a:endParaRPr lang="en-US" dirty="0"/>
          </a:p>
          <a:p>
            <a:endParaRPr lang="en-US" dirty="0"/>
          </a:p>
          <a:p>
            <a:endParaRPr lang="en-US" dirty="0" smtClean="0"/>
          </a:p>
          <a:p>
            <a:endParaRPr lang="en-US" dirty="0" smtClean="0"/>
          </a:p>
          <a:p>
            <a:endParaRPr lang="en-US" dirty="0" smtClean="0"/>
          </a:p>
        </p:txBody>
      </p:sp>
      <p:pic>
        <p:nvPicPr>
          <p:cNvPr id="11" name="Picture 10"/>
          <p:cNvPicPr>
            <a:picLocks noChangeAspect="1"/>
          </p:cNvPicPr>
          <p:nvPr/>
        </p:nvPicPr>
        <p:blipFill rotWithShape="1">
          <a:blip r:embed="rId2"/>
          <a:srcRect r="40238"/>
          <a:stretch/>
        </p:blipFill>
        <p:spPr>
          <a:xfrm>
            <a:off x="8331294" y="1845733"/>
            <a:ext cx="2824386" cy="4303713"/>
          </a:xfrm>
          <a:prstGeom prst="rect">
            <a:avLst/>
          </a:prstGeom>
        </p:spPr>
      </p:pic>
    </p:spTree>
    <p:extLst>
      <p:ext uri="{BB962C8B-B14F-4D97-AF65-F5344CB8AC3E}">
        <p14:creationId xmlns:p14="http://schemas.microsoft.com/office/powerpoint/2010/main" val="28707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05414" y="1845734"/>
            <a:ext cx="4445936" cy="3317352"/>
          </a:xfrm>
          <a:prstGeom prst="rect">
            <a:avLst/>
          </a:prstGeom>
        </p:spPr>
      </p:pic>
      <p:sp>
        <p:nvSpPr>
          <p:cNvPr id="2" name="Title 1"/>
          <p:cNvSpPr>
            <a:spLocks noGrp="1"/>
          </p:cNvSpPr>
          <p:nvPr>
            <p:ph type="title"/>
          </p:nvPr>
        </p:nvSpPr>
        <p:spPr/>
        <p:txBody>
          <a:bodyPr/>
          <a:lstStyle/>
          <a:p>
            <a:r>
              <a:rPr lang="en-US" dirty="0" smtClean="0"/>
              <a:t>End of game: health goals</a:t>
            </a:r>
            <a:endParaRPr lang="en-US" dirty="0"/>
          </a:p>
        </p:txBody>
      </p:sp>
      <p:sp>
        <p:nvSpPr>
          <p:cNvPr id="3" name="Content Placeholder 2"/>
          <p:cNvSpPr>
            <a:spLocks noGrp="1"/>
          </p:cNvSpPr>
          <p:nvPr>
            <p:ph idx="1"/>
          </p:nvPr>
        </p:nvSpPr>
        <p:spPr>
          <a:xfrm>
            <a:off x="1097280" y="1845734"/>
            <a:ext cx="5437991" cy="4023360"/>
          </a:xfrm>
        </p:spPr>
        <p:txBody>
          <a:bodyPr>
            <a:normAutofit/>
          </a:bodyPr>
          <a:lstStyle/>
          <a:p>
            <a:r>
              <a:rPr lang="en-US" dirty="0" smtClean="0"/>
              <a:t>Now hold out all the remaining cards face down. Fan the cards out so that players know they can pick any card.</a:t>
            </a:r>
          </a:p>
          <a:p>
            <a:r>
              <a:rPr lang="en-US" dirty="0" smtClean="0"/>
              <a:t>Now each player takes one card from this deck for each red exposure token that they have.</a:t>
            </a:r>
          </a:p>
          <a:p>
            <a:endParaRPr lang="en-US" dirty="0" smtClean="0"/>
          </a:p>
          <a:p>
            <a:r>
              <a:rPr lang="en-US" i="1" dirty="0" smtClean="0"/>
              <a:t>Example: If a player has 3 red tokens, they must take 3 cards from this deck.</a:t>
            </a:r>
          </a:p>
          <a:p>
            <a:endParaRPr lang="en-US" dirty="0"/>
          </a:p>
          <a:p>
            <a:endParaRPr lang="en-US" dirty="0" smtClean="0"/>
          </a:p>
          <a:p>
            <a:endParaRPr lang="en-US" dirty="0" smtClean="0"/>
          </a:p>
          <a:p>
            <a:endParaRPr lang="en-US" dirty="0" smtClean="0"/>
          </a:p>
        </p:txBody>
      </p:sp>
      <p:sp>
        <p:nvSpPr>
          <p:cNvPr id="5" name="Oval 4"/>
          <p:cNvSpPr/>
          <p:nvPr/>
        </p:nvSpPr>
        <p:spPr>
          <a:xfrm>
            <a:off x="2098600" y="4928053"/>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568743" y="5066431"/>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038886" y="4958057"/>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24774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of game: health goals</a:t>
            </a:r>
            <a:endParaRPr lang="en-US" dirty="0"/>
          </a:p>
        </p:txBody>
      </p:sp>
      <p:sp>
        <p:nvSpPr>
          <p:cNvPr id="3" name="Content Placeholder 2"/>
          <p:cNvSpPr>
            <a:spLocks noGrp="1"/>
          </p:cNvSpPr>
          <p:nvPr>
            <p:ph idx="1"/>
          </p:nvPr>
        </p:nvSpPr>
        <p:spPr>
          <a:xfrm>
            <a:off x="1097280" y="1845734"/>
            <a:ext cx="6970955" cy="4023360"/>
          </a:xfrm>
        </p:spPr>
        <p:txBody>
          <a:bodyPr>
            <a:normAutofit/>
          </a:bodyPr>
          <a:lstStyle/>
          <a:p>
            <a:r>
              <a:rPr lang="en-US" dirty="0" smtClean="0"/>
              <a:t>Now take the 4 cards you put aside and shuffle these face down.</a:t>
            </a:r>
          </a:p>
          <a:p>
            <a:r>
              <a:rPr lang="en-US" dirty="0" smtClean="0"/>
              <a:t>Have someone pick a card from this set of cards and show it to the group.</a:t>
            </a:r>
          </a:p>
          <a:p>
            <a:r>
              <a:rPr lang="en-US" dirty="0" smtClean="0"/>
              <a:t>If the suite of this card matches any of the other players cards, then this player did not avoid STI infection and therefore did not achieve their health goal.</a:t>
            </a:r>
          </a:p>
          <a:p>
            <a:r>
              <a:rPr lang="en-US" i="1" dirty="0" smtClean="0"/>
              <a:t>Example: </a:t>
            </a:r>
          </a:p>
          <a:p>
            <a:r>
              <a:rPr lang="en-US" i="1" dirty="0" smtClean="0"/>
              <a:t>Danny draws 3 cards and they are heart, spade, and club.</a:t>
            </a:r>
          </a:p>
          <a:p>
            <a:r>
              <a:rPr lang="en-US" i="1" dirty="0" smtClean="0"/>
              <a:t>The facilitator draws a card from the set of 4 cards and it is a club. </a:t>
            </a:r>
          </a:p>
          <a:p>
            <a:r>
              <a:rPr lang="en-US" i="1" dirty="0" smtClean="0"/>
              <a:t>Since Danny has a club card, Danny has an STI.</a:t>
            </a:r>
          </a:p>
          <a:p>
            <a:endParaRPr lang="en-US" i="1" dirty="0" smtClean="0"/>
          </a:p>
          <a:p>
            <a:endParaRPr lang="en-US" i="1" dirty="0" smtClean="0"/>
          </a:p>
          <a:p>
            <a:endParaRPr lang="en-US" dirty="0"/>
          </a:p>
          <a:p>
            <a:endParaRPr lang="en-US" dirty="0" smtClean="0"/>
          </a:p>
          <a:p>
            <a:endParaRPr lang="en-US" dirty="0" smtClean="0"/>
          </a:p>
          <a:p>
            <a:endParaRPr lang="en-US" dirty="0" smtClean="0"/>
          </a:p>
        </p:txBody>
      </p:sp>
      <p:sp>
        <p:nvSpPr>
          <p:cNvPr id="5" name="Oval 4"/>
          <p:cNvSpPr/>
          <p:nvPr/>
        </p:nvSpPr>
        <p:spPr>
          <a:xfrm>
            <a:off x="7388782" y="5480399"/>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388783" y="5967506"/>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036830" y="5747047"/>
            <a:ext cx="777389" cy="777389"/>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r="40238"/>
          <a:stretch/>
        </p:blipFill>
        <p:spPr>
          <a:xfrm>
            <a:off x="8331294" y="1845733"/>
            <a:ext cx="2824386" cy="4303713"/>
          </a:xfrm>
          <a:prstGeom prst="rect">
            <a:avLst/>
          </a:prstGeom>
        </p:spPr>
      </p:pic>
      <p:sp>
        <p:nvSpPr>
          <p:cNvPr id="9" name="Shape 115"/>
          <p:cNvSpPr/>
          <p:nvPr/>
        </p:nvSpPr>
        <p:spPr>
          <a:xfrm>
            <a:off x="10152529" y="2208803"/>
            <a:ext cx="1829750" cy="1256628"/>
          </a:xfrm>
          <a:prstGeom prst="rect">
            <a:avLst/>
          </a:prstGeom>
          <a:ln w="63500">
            <a:solidFill>
              <a:srgbClr val="E63B7A"/>
            </a:solidFill>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Tree>
    <p:extLst>
      <p:ext uri="{BB962C8B-B14F-4D97-AF65-F5344CB8AC3E}">
        <p14:creationId xmlns:p14="http://schemas.microsoft.com/office/powerpoint/2010/main" val="134669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debrief questions</a:t>
            </a:r>
            <a:endParaRPr lang="en-US" dirty="0"/>
          </a:p>
        </p:txBody>
      </p:sp>
      <p:sp>
        <p:nvSpPr>
          <p:cNvPr id="3" name="Content Placeholder 2"/>
          <p:cNvSpPr>
            <a:spLocks noGrp="1"/>
          </p:cNvSpPr>
          <p:nvPr>
            <p:ph idx="1"/>
          </p:nvPr>
        </p:nvSpPr>
        <p:spPr>
          <a:xfrm>
            <a:off x="1097280" y="1845733"/>
            <a:ext cx="10058400" cy="4705538"/>
          </a:xfrm>
        </p:spPr>
        <p:txBody>
          <a:bodyPr>
            <a:normAutofit fontScale="85000" lnSpcReduction="20000"/>
          </a:bodyPr>
          <a:lstStyle/>
          <a:p>
            <a:r>
              <a:rPr lang="en-US" sz="2900" b="1" dirty="0" smtClean="0"/>
              <a:t>See p. 11 of Facilitation Guide</a:t>
            </a:r>
          </a:p>
          <a:p>
            <a:r>
              <a:rPr lang="en-US" dirty="0" smtClean="0"/>
              <a:t>“</a:t>
            </a:r>
            <a:r>
              <a:rPr lang="en-US" dirty="0"/>
              <a:t>First, raise your hand if you reached your financial goal of earning $25.” (Wait a moment so people can see how many people raised their hands.)</a:t>
            </a:r>
          </a:p>
          <a:p>
            <a:r>
              <a:rPr lang="en-US" dirty="0" smtClean="0"/>
              <a:t>“</a:t>
            </a:r>
            <a:r>
              <a:rPr lang="en-US" dirty="0"/>
              <a:t>Now how many of you avoided getting any sexually transmitted infections during the game?”</a:t>
            </a:r>
          </a:p>
          <a:p>
            <a:r>
              <a:rPr lang="en-US" dirty="0" smtClean="0"/>
              <a:t>“</a:t>
            </a:r>
            <a:r>
              <a:rPr lang="en-US" dirty="0"/>
              <a:t>Would any of you like to briefly share your experience playing the game? How did you do? Did you have to make any tough decisions?”</a:t>
            </a:r>
          </a:p>
          <a:p>
            <a:r>
              <a:rPr lang="en-US" dirty="0" smtClean="0"/>
              <a:t>“</a:t>
            </a:r>
            <a:r>
              <a:rPr lang="en-US" dirty="0"/>
              <a:t>Did anything surprise you about how the police officers behaved? Do you think they were doing their jobs?” [The facilitator should ask players to consider how legal frameworks, such as the criminalization of sex work, contribute to police actions that harm sex workers, including by contributing to impunity for police who abuse their power</a:t>
            </a:r>
            <a:r>
              <a:rPr lang="en-US" dirty="0" smtClean="0"/>
              <a:t>.]</a:t>
            </a:r>
          </a:p>
          <a:p>
            <a:r>
              <a:rPr lang="en-US" dirty="0" smtClean="0"/>
              <a:t>“</a:t>
            </a:r>
            <a:r>
              <a:rPr lang="en-US" dirty="0"/>
              <a:t>In what ways do you think things would have been different for you if the police hadn’t been targeting sex workers?”</a:t>
            </a:r>
          </a:p>
          <a:p>
            <a:r>
              <a:rPr lang="en-US" dirty="0" smtClean="0"/>
              <a:t>“</a:t>
            </a:r>
            <a:r>
              <a:rPr lang="en-US" dirty="0"/>
              <a:t>Raise your hand if you think you could have achieved your goal if it weren’t for the police interference? [Wait for players to raise hands.] Yes, you could have all easily achieved your $25 goal if it weren’t for the police. Each round you only needed to earn an average of $3.57 and the majority of clients were offering $4 or more</a:t>
            </a:r>
            <a:r>
              <a:rPr lang="en-US" dirty="0" smtClean="0"/>
              <a:t>.”</a:t>
            </a:r>
          </a:p>
          <a:p>
            <a:r>
              <a:rPr lang="en-US" dirty="0" smtClean="0"/>
              <a:t>Remind participants that they can access more information including the Open Society Foundations report at: </a:t>
            </a:r>
            <a:r>
              <a:rPr lang="en-US" dirty="0" smtClean="0">
                <a:hlinkClick r:id="rId2"/>
              </a:rPr>
              <a:t>http://www.opensocietyfoundations.org/reports/criminalizing-condoms</a:t>
            </a:r>
            <a:endParaRPr lang="en-US" dirty="0" smtClean="0"/>
          </a:p>
        </p:txBody>
      </p:sp>
    </p:spTree>
    <p:extLst>
      <p:ext uri="{BB962C8B-B14F-4D97-AF65-F5344CB8AC3E}">
        <p14:creationId xmlns:p14="http://schemas.microsoft.com/office/powerpoint/2010/main" val="15334635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facilitation tips</a:t>
            </a:r>
            <a:endParaRPr lang="en-US" dirty="0"/>
          </a:p>
        </p:txBody>
      </p:sp>
      <p:sp>
        <p:nvSpPr>
          <p:cNvPr id="3" name="Content Placeholder 2"/>
          <p:cNvSpPr>
            <a:spLocks noGrp="1"/>
          </p:cNvSpPr>
          <p:nvPr>
            <p:ph idx="1"/>
          </p:nvPr>
        </p:nvSpPr>
        <p:spPr/>
        <p:txBody>
          <a:bodyPr>
            <a:normAutofit/>
          </a:bodyPr>
          <a:lstStyle/>
          <a:p>
            <a:pPr>
              <a:buFont typeface="Arial" charset="0"/>
              <a:buChar char="•"/>
            </a:pPr>
            <a:r>
              <a:rPr lang="en-US" dirty="0" smtClean="0"/>
              <a:t> </a:t>
            </a:r>
            <a:r>
              <a:rPr lang="en-US" b="1" dirty="0"/>
              <a:t>Frame </a:t>
            </a:r>
            <a:r>
              <a:rPr lang="en-US" b="1" dirty="0" smtClean="0"/>
              <a:t>the game </a:t>
            </a:r>
            <a:r>
              <a:rPr lang="en-US" b="1" dirty="0"/>
              <a:t>within the context of health and human </a:t>
            </a:r>
            <a:r>
              <a:rPr lang="en-US" b="1" dirty="0" smtClean="0"/>
              <a:t>rights</a:t>
            </a:r>
          </a:p>
          <a:p>
            <a:pPr>
              <a:buFont typeface="Arial" charset="0"/>
              <a:buChar char="•"/>
            </a:pPr>
            <a:r>
              <a:rPr lang="en-US" b="1" dirty="0"/>
              <a:t> </a:t>
            </a:r>
            <a:r>
              <a:rPr lang="en-US" dirty="0" smtClean="0"/>
              <a:t>Try to memorize each character’s card design for ease of addressing players by their character name</a:t>
            </a:r>
          </a:p>
          <a:p>
            <a:pPr>
              <a:buFont typeface="Arial" charset="0"/>
              <a:buChar char="•"/>
            </a:pPr>
            <a:r>
              <a:rPr lang="en-US" dirty="0"/>
              <a:t> </a:t>
            </a:r>
            <a:r>
              <a:rPr lang="en-US" dirty="0" smtClean="0"/>
              <a:t>Try to memorize each character’s personal reason for saving $25 so that you can remind them why they need to keep trying to earn money (refer to p. 6 of facilitation guide).</a:t>
            </a:r>
          </a:p>
          <a:p>
            <a:pPr>
              <a:buFont typeface="Arial" charset="0"/>
              <a:buChar char="•"/>
            </a:pPr>
            <a:r>
              <a:rPr lang="en-US" dirty="0" smtClean="0"/>
              <a:t> Use </a:t>
            </a:r>
            <a:r>
              <a:rPr lang="en-US" dirty="0"/>
              <a:t>outreach worker deck to </a:t>
            </a:r>
            <a:r>
              <a:rPr lang="en-US" dirty="0" smtClean="0"/>
              <a:t>reminder you what round you are on. (If you have flipped over 2 outreach worker cards at the end of a round, then you have completed 2 rounds.)</a:t>
            </a:r>
          </a:p>
          <a:p>
            <a:pPr>
              <a:buFont typeface="Arial" charset="0"/>
              <a:buChar char="•"/>
            </a:pPr>
            <a:r>
              <a:rPr lang="en-US" dirty="0"/>
              <a:t> </a:t>
            </a:r>
            <a:r>
              <a:rPr lang="en-US" dirty="0" smtClean="0"/>
              <a:t>About every other round, ask players to tell you how much money they currently have. It’s important that players are aware of how much money they have, particularly if they don’t have much money. This is an opportunity to remind them how important it is for them to earn money if they are to achieve their financial goal.</a:t>
            </a:r>
          </a:p>
          <a:p>
            <a:pPr>
              <a:buFont typeface="Arial" charset="0"/>
              <a:buChar char="•"/>
            </a:pPr>
            <a:endParaRPr lang="en-US" sz="1800" dirty="0"/>
          </a:p>
          <a:p>
            <a:pPr marL="342900" indent="-342900">
              <a:buFont typeface="+mj-lt"/>
              <a:buAutoNum type="arabicPeriod"/>
            </a:pPr>
            <a:endParaRPr lang="en-US" sz="1800" dirty="0"/>
          </a:p>
          <a:p>
            <a:pPr>
              <a:buFont typeface="Arial" charset="0"/>
              <a:buChar char="•"/>
            </a:pPr>
            <a:endParaRPr lang="en-US" dirty="0"/>
          </a:p>
        </p:txBody>
      </p:sp>
    </p:spTree>
    <p:extLst>
      <p:ext uri="{BB962C8B-B14F-4D97-AF65-F5344CB8AC3E}">
        <p14:creationId xmlns:p14="http://schemas.microsoft.com/office/powerpoint/2010/main" val="16896112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6" y="0"/>
            <a:ext cx="13160749" cy="8751897"/>
          </a:xfrm>
          <a:prstGeom prst="rect">
            <a:avLst/>
          </a:prstGeom>
        </p:spPr>
      </p:pic>
      <p:sp>
        <p:nvSpPr>
          <p:cNvPr id="142" name="Shape 142"/>
          <p:cNvSpPr/>
          <p:nvPr/>
        </p:nvSpPr>
        <p:spPr>
          <a:xfrm>
            <a:off x="-9525" y="5715000"/>
            <a:ext cx="4295775" cy="819150"/>
          </a:xfrm>
          <a:prstGeom prst="rect">
            <a:avLst/>
          </a:prstGeom>
          <a:solidFill>
            <a:srgbClr val="FF4013"/>
          </a:solidFill>
          <a:ln w="12700">
            <a:miter lim="400000"/>
          </a:ln>
        </p:spPr>
        <p:txBody>
          <a:bodyPr lIns="0" tIns="0" rIns="0" bIns="0" anchor="ctr"/>
          <a:lstStyle/>
          <a:p>
            <a:pPr lvl="0">
              <a:defRPr sz="2800">
                <a:solidFill>
                  <a:srgbClr val="FFFFFF"/>
                </a:solidFill>
                <a:effectLst>
                  <a:outerShdw blurRad="76200" dist="12700" dir="5400000" rotWithShape="0">
                    <a:srgbClr val="000000">
                      <a:alpha val="50000"/>
                    </a:srgbClr>
                  </a:outerShdw>
                </a:effectLst>
              </a:defRPr>
            </a:pPr>
            <a:endParaRPr sz="2100"/>
          </a:p>
        </p:txBody>
      </p:sp>
      <p:sp>
        <p:nvSpPr>
          <p:cNvPr id="143" name="Shape 143"/>
          <p:cNvSpPr/>
          <p:nvPr/>
        </p:nvSpPr>
        <p:spPr>
          <a:xfrm>
            <a:off x="285750" y="5800725"/>
            <a:ext cx="3943350" cy="714375"/>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a:spcBef>
                <a:spcPts val="825"/>
              </a:spcBef>
              <a:defRPr sz="1800">
                <a:solidFill>
                  <a:srgbClr val="000000"/>
                </a:solidFill>
              </a:defRPr>
            </a:pPr>
            <a:r>
              <a:rPr b="1" dirty="0">
                <a:solidFill>
                  <a:srgbClr val="FFFFFF"/>
                </a:solidFill>
                <a:sym typeface="Helvetica"/>
              </a:rPr>
              <a:t>Cops &amp; </a:t>
            </a:r>
            <a:r>
              <a:rPr b="1" dirty="0" smtClean="0">
                <a:solidFill>
                  <a:srgbClr val="FFFFFF"/>
                </a:solidFill>
                <a:sym typeface="Helvetica"/>
              </a:rPr>
              <a:t>Rubbers</a:t>
            </a:r>
            <a:r>
              <a:rPr lang="en-US" b="1" dirty="0" smtClean="0">
                <a:solidFill>
                  <a:srgbClr val="FFFFFF"/>
                </a:solidFill>
                <a:sym typeface="Helvetica"/>
              </a:rPr>
              <a:t> launch</a:t>
            </a:r>
            <a:r>
              <a:rPr b="1" dirty="0">
                <a:solidFill>
                  <a:srgbClr val="FFFFFF"/>
                </a:solidFill>
                <a:sym typeface="Helvetica"/>
              </a:rPr>
              <a:t/>
            </a:r>
            <a:br>
              <a:rPr b="1" dirty="0">
                <a:solidFill>
                  <a:srgbClr val="FFFFFF"/>
                </a:solidFill>
                <a:sym typeface="Helvetica"/>
              </a:rPr>
            </a:br>
            <a:r>
              <a:rPr dirty="0">
                <a:solidFill>
                  <a:srgbClr val="FFFFFF"/>
                </a:solidFill>
                <a:sym typeface="Helvetica"/>
              </a:rPr>
              <a:t>(International AIDS Conference, 2012)</a:t>
            </a:r>
          </a:p>
        </p:txBody>
      </p:sp>
    </p:spTree>
    <p:extLst>
      <p:ext uri="{BB962C8B-B14F-4D97-AF65-F5344CB8AC3E}">
        <p14:creationId xmlns:p14="http://schemas.microsoft.com/office/powerpoint/2010/main" val="155960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 Health vs. financial goal *</a:t>
            </a:r>
            <a:endParaRPr lang="en-US" dirty="0"/>
          </a:p>
        </p:txBody>
      </p:sp>
      <p:sp>
        <p:nvSpPr>
          <p:cNvPr id="3" name="Content Placeholder 2"/>
          <p:cNvSpPr>
            <a:spLocks noGrp="1"/>
          </p:cNvSpPr>
          <p:nvPr>
            <p:ph idx="1"/>
          </p:nvPr>
        </p:nvSpPr>
        <p:spPr>
          <a:xfrm>
            <a:off x="1097280" y="1845733"/>
            <a:ext cx="10058400" cy="4716431"/>
          </a:xfrm>
        </p:spPr>
        <p:txBody>
          <a:bodyPr>
            <a:normAutofit/>
          </a:bodyPr>
          <a:lstStyle/>
          <a:p>
            <a:pPr>
              <a:buFont typeface="Arial" charset="0"/>
              <a:buChar char="•"/>
            </a:pPr>
            <a:r>
              <a:rPr lang="en-US" dirty="0" smtClean="0"/>
              <a:t> Remind </a:t>
            </a:r>
            <a:r>
              <a:rPr lang="en-US" dirty="0"/>
              <a:t>players about their personal goals </a:t>
            </a:r>
            <a:r>
              <a:rPr lang="en-US" dirty="0" smtClean="0"/>
              <a:t>throughout </a:t>
            </a:r>
            <a:r>
              <a:rPr lang="en-US" dirty="0"/>
              <a:t>the </a:t>
            </a:r>
            <a:r>
              <a:rPr lang="en-US" dirty="0" smtClean="0"/>
              <a:t>game and how many more rounds are left to achieve them.</a:t>
            </a:r>
          </a:p>
          <a:p>
            <a:pPr>
              <a:buFont typeface="Arial" charset="0"/>
              <a:buChar char="•"/>
            </a:pPr>
            <a:r>
              <a:rPr lang="en-US" dirty="0"/>
              <a:t> H</a:t>
            </a:r>
            <a:r>
              <a:rPr lang="en-US" dirty="0" smtClean="0"/>
              <a:t>ighlight </a:t>
            </a:r>
            <a:r>
              <a:rPr lang="en-US" dirty="0"/>
              <a:t>moments when, at least temporarily, the player has to prioritize one </a:t>
            </a:r>
            <a:r>
              <a:rPr lang="en-US" dirty="0" smtClean="0"/>
              <a:t>of the goals over </a:t>
            </a:r>
            <a:r>
              <a:rPr lang="en-US" dirty="0"/>
              <a:t>another</a:t>
            </a:r>
            <a:r>
              <a:rPr lang="en-US" dirty="0" smtClean="0"/>
              <a:t>.</a:t>
            </a:r>
          </a:p>
          <a:p>
            <a:pPr>
              <a:buFont typeface="Arial" charset="0"/>
              <a:buChar char="•"/>
            </a:pPr>
            <a:r>
              <a:rPr lang="en-US" dirty="0"/>
              <a:t> </a:t>
            </a:r>
            <a:r>
              <a:rPr lang="en-US" dirty="0" smtClean="0"/>
              <a:t>When players have a lot of money but also have exposure tokens, remind them that they exposed themselves to some health risk to earn some of that money.</a:t>
            </a:r>
            <a:endParaRPr lang="en-US" dirty="0"/>
          </a:p>
          <a:p>
            <a:pPr marL="0" indent="0">
              <a:buNone/>
            </a:pPr>
            <a:r>
              <a:rPr lang="en-US" dirty="0" smtClean="0"/>
              <a:t>Examples</a:t>
            </a:r>
            <a:endParaRPr lang="en-US" dirty="0"/>
          </a:p>
          <a:p>
            <a:pPr lvl="1">
              <a:buFont typeface="Wingdings" charset="2"/>
              <a:buChar char="Ø"/>
            </a:pPr>
            <a:r>
              <a:rPr lang="en-US" sz="2000" dirty="0" smtClean="0"/>
              <a:t> If </a:t>
            </a:r>
            <a:r>
              <a:rPr lang="en-US" sz="2000" dirty="0"/>
              <a:t>a player is making a difficult choice whether to take a client’s offer, remind them about their financial goal.</a:t>
            </a:r>
          </a:p>
          <a:p>
            <a:pPr lvl="1">
              <a:buFont typeface="Wingdings" charset="2"/>
              <a:buChar char="Ø"/>
            </a:pPr>
            <a:r>
              <a:rPr lang="en-US" sz="2000" dirty="0" smtClean="0"/>
              <a:t> If </a:t>
            </a:r>
            <a:r>
              <a:rPr lang="en-US" sz="2000" dirty="0"/>
              <a:t>a player who doesn’t have a condom is deciding whether or not to take a client, </a:t>
            </a:r>
            <a:r>
              <a:rPr lang="en-US" sz="2000" dirty="0" smtClean="0"/>
              <a:t>remind them about the health goal. If they already have risk tokens, make sure to remind them they have already taken on (some / a lot of) risk.</a:t>
            </a:r>
            <a:endParaRPr lang="en-US" sz="2000" dirty="0"/>
          </a:p>
          <a:p>
            <a:pPr>
              <a:buFont typeface="Arial" charset="0"/>
              <a:buChar char="•"/>
            </a:pPr>
            <a:endParaRPr lang="en-US" dirty="0"/>
          </a:p>
        </p:txBody>
      </p:sp>
    </p:spTree>
    <p:extLst>
      <p:ext uri="{BB962C8B-B14F-4D97-AF65-F5344CB8AC3E}">
        <p14:creationId xmlns:p14="http://schemas.microsoft.com/office/powerpoint/2010/main" val="1928471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Facilitate</a:t>
            </a:r>
            <a:r>
              <a:rPr lang="en-US" b="1" dirty="0" smtClean="0"/>
              <a:t> </a:t>
            </a:r>
            <a:r>
              <a:rPr lang="en-US" dirty="0" smtClean="0"/>
              <a:t>game based on </a:t>
            </a:r>
            <a:br>
              <a:rPr lang="en-US" dirty="0" smtClean="0"/>
            </a:br>
            <a:r>
              <a:rPr lang="en-US" b="1" dirty="0" smtClean="0"/>
              <a:t>players’ language preference</a:t>
            </a:r>
            <a:endParaRPr lang="en-US" b="1" dirty="0"/>
          </a:p>
        </p:txBody>
      </p:sp>
      <p:sp>
        <p:nvSpPr>
          <p:cNvPr id="3" name="Content Placeholder 2"/>
          <p:cNvSpPr>
            <a:spLocks noGrp="1"/>
          </p:cNvSpPr>
          <p:nvPr>
            <p:ph idx="1"/>
          </p:nvPr>
        </p:nvSpPr>
        <p:spPr>
          <a:xfrm>
            <a:off x="1097280" y="1845734"/>
            <a:ext cx="8069869" cy="4023360"/>
          </a:xfrm>
        </p:spPr>
        <p:txBody>
          <a:bodyPr/>
          <a:lstStyle/>
          <a:p>
            <a:pPr>
              <a:buFont typeface="Arial" charset="0"/>
              <a:buChar char="•"/>
            </a:pPr>
            <a:r>
              <a:rPr lang="en-US" dirty="0" smtClean="0"/>
              <a:t> Have someone who can facilitate the game in the language that the players are most comfortable speaking so they can truly understand the gameplay and can truly express themselves.</a:t>
            </a:r>
          </a:p>
          <a:p>
            <a:pPr>
              <a:buFont typeface="Arial" charset="0"/>
              <a:buChar char="•"/>
            </a:pPr>
            <a:r>
              <a:rPr lang="en-US" dirty="0" smtClean="0"/>
              <a:t> If players are less comfortable reading out loud, the facilitator can assist by reading parts of the card to the player and even translating it into another language.</a:t>
            </a:r>
          </a:p>
          <a:p>
            <a:pPr>
              <a:buFont typeface="Arial" charset="0"/>
              <a:buChar char="•"/>
            </a:pPr>
            <a:r>
              <a:rPr lang="en-US" dirty="0" smtClean="0"/>
              <a:t> If </a:t>
            </a:r>
            <a:r>
              <a:rPr lang="en-US" dirty="0"/>
              <a:t>reading or translating, try to refer to the character in the second person</a:t>
            </a:r>
            <a:r>
              <a:rPr lang="en-US" sz="1800" dirty="0" smtClean="0"/>
              <a:t/>
            </a:r>
            <a:br>
              <a:rPr lang="en-US" sz="1800" dirty="0" smtClean="0"/>
            </a:br>
            <a:r>
              <a:rPr lang="en-US" sz="1800" dirty="0" smtClean="0"/>
              <a:t/>
            </a:r>
            <a:br>
              <a:rPr lang="en-US" sz="1800" dirty="0" smtClean="0"/>
            </a:br>
            <a:r>
              <a:rPr lang="en-US" sz="1800" i="1" dirty="0" smtClean="0"/>
              <a:t>Example:</a:t>
            </a:r>
            <a:br>
              <a:rPr lang="en-US" sz="1800" i="1" dirty="0" smtClean="0"/>
            </a:br>
            <a:r>
              <a:rPr lang="en-US" sz="1800" i="1" dirty="0" smtClean="0"/>
              <a:t>“Billy, you’re a quick thinker and a fast talker. When you don’t have a condom, you convince a client to go buy one.”</a:t>
            </a:r>
            <a:endParaRPr lang="en-US" sz="1800"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6998" y="2142914"/>
            <a:ext cx="2514600" cy="3429000"/>
          </a:xfrm>
          <a:prstGeom prst="rect">
            <a:avLst/>
          </a:prstGeom>
        </p:spPr>
      </p:pic>
    </p:spTree>
    <p:extLst>
      <p:ext uri="{BB962C8B-B14F-4D97-AF65-F5344CB8AC3E}">
        <p14:creationId xmlns:p14="http://schemas.microsoft.com/office/powerpoint/2010/main" val="8243639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text-based game (in progress)</a:t>
            </a:r>
            <a:endParaRPr lang="en-US" dirty="0"/>
          </a:p>
        </p:txBody>
      </p:sp>
      <p:sp>
        <p:nvSpPr>
          <p:cNvPr id="3" name="Content Placeholder 2"/>
          <p:cNvSpPr>
            <a:spLocks noGrp="1"/>
          </p:cNvSpPr>
          <p:nvPr>
            <p:ph idx="1"/>
          </p:nvPr>
        </p:nvSpPr>
        <p:spPr/>
        <p:txBody>
          <a:bodyPr/>
          <a:lstStyle/>
          <a:p>
            <a:r>
              <a:rPr lang="en-US" dirty="0"/>
              <a:t>If you aren’t able to get people to play the facilitated version, you can give them the URL </a:t>
            </a:r>
            <a:r>
              <a:rPr lang="en-US" u="sng" dirty="0">
                <a:hlinkClick r:id="rId3"/>
              </a:rPr>
              <a:t>copsandrubbersgame.com</a:t>
            </a:r>
            <a:r>
              <a:rPr lang="en-US" dirty="0"/>
              <a:t> so they can play at their own convenience online. </a:t>
            </a:r>
            <a:endParaRPr lang="en-US" dirty="0" smtClean="0"/>
          </a:p>
          <a:p>
            <a:r>
              <a:rPr lang="en-US" dirty="0" smtClean="0"/>
              <a:t>They </a:t>
            </a:r>
            <a:r>
              <a:rPr lang="en-US" dirty="0"/>
              <a:t>will not get the same debrief or multifaceted experience as the in-person, multiplayer version, but they will still be able to </a:t>
            </a:r>
            <a:r>
              <a:rPr lang="en-US" dirty="0" err="1"/>
              <a:t>roleplay</a:t>
            </a:r>
            <a:r>
              <a:rPr lang="en-US" dirty="0"/>
              <a:t> and learn about how the policy impacts one’s health and human rights.</a:t>
            </a:r>
          </a:p>
          <a:p>
            <a:endParaRPr lang="en-US" dirty="0"/>
          </a:p>
        </p:txBody>
      </p:sp>
    </p:spTree>
    <p:extLst>
      <p:ext uri="{BB962C8B-B14F-4D97-AF65-F5344CB8AC3E}">
        <p14:creationId xmlns:p14="http://schemas.microsoft.com/office/powerpoint/2010/main" val="9754997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feedback?</a:t>
            </a:r>
            <a:endParaRPr lang="en-US" dirty="0"/>
          </a:p>
        </p:txBody>
      </p:sp>
      <p:sp>
        <p:nvSpPr>
          <p:cNvPr id="3" name="Content Placeholder 2"/>
          <p:cNvSpPr>
            <a:spLocks noGrp="1"/>
          </p:cNvSpPr>
          <p:nvPr>
            <p:ph idx="1"/>
          </p:nvPr>
        </p:nvSpPr>
        <p:spPr/>
        <p:txBody>
          <a:bodyPr/>
          <a:lstStyle/>
          <a:p>
            <a:r>
              <a:rPr lang="en-US" dirty="0" smtClean="0"/>
              <a:t>Please feel free to contact Lien Tran:</a:t>
            </a:r>
          </a:p>
          <a:p>
            <a:pPr>
              <a:buFont typeface="Arial" charset="0"/>
              <a:buChar char="•"/>
            </a:pPr>
            <a:r>
              <a:rPr lang="en-US" dirty="0"/>
              <a:t> </a:t>
            </a:r>
            <a:r>
              <a:rPr lang="en-US" dirty="0" smtClean="0"/>
              <a:t>if you’d like to talk about how games can be used for advocacy for a particular issue</a:t>
            </a:r>
          </a:p>
          <a:p>
            <a:pPr>
              <a:buFont typeface="Arial" charset="0"/>
              <a:buChar char="•"/>
            </a:pPr>
            <a:r>
              <a:rPr lang="en-US" dirty="0"/>
              <a:t> </a:t>
            </a:r>
            <a:r>
              <a:rPr lang="en-US" dirty="0" smtClean="0"/>
              <a:t>if you’d like advise on how to further localize </a:t>
            </a:r>
            <a:r>
              <a:rPr lang="en-US" i="1" dirty="0" smtClean="0"/>
              <a:t>Cops and Rubbers</a:t>
            </a:r>
          </a:p>
          <a:p>
            <a:pPr>
              <a:buFont typeface="Arial" charset="0"/>
              <a:buChar char="•"/>
            </a:pPr>
            <a:r>
              <a:rPr lang="en-US" i="1" dirty="0" smtClean="0"/>
              <a:t> </a:t>
            </a:r>
            <a:r>
              <a:rPr lang="en-US" dirty="0" smtClean="0"/>
              <a:t>if you have suggestions for how to further develop the online version: audiences to share this with, links and/or calls to action to </a:t>
            </a:r>
            <a:r>
              <a:rPr lang="en-US" smtClean="0"/>
              <a:t>list after they finish playing, etc.</a:t>
            </a:r>
            <a:endParaRPr lang="en-US" dirty="0" smtClean="0"/>
          </a:p>
          <a:p>
            <a:pPr>
              <a:buFont typeface="Arial" charset="0"/>
              <a:buChar char="•"/>
            </a:pPr>
            <a:r>
              <a:rPr lang="en-US" i="1" dirty="0"/>
              <a:t> </a:t>
            </a:r>
            <a:r>
              <a:rPr lang="en-US" dirty="0" smtClean="0"/>
              <a:t>if you have a new character you want to add to the </a:t>
            </a:r>
            <a:r>
              <a:rPr lang="en-US" i="1" dirty="0" smtClean="0"/>
              <a:t>Cops and Rubbers: South Africa expansion pack</a:t>
            </a:r>
          </a:p>
        </p:txBody>
      </p:sp>
    </p:spTree>
    <p:extLst>
      <p:ext uri="{BB962C8B-B14F-4D97-AF65-F5344CB8AC3E}">
        <p14:creationId xmlns:p14="http://schemas.microsoft.com/office/powerpoint/2010/main" val="5798977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Links</a:t>
            </a:r>
            <a:endParaRPr lang="en-US" dirty="0"/>
          </a:p>
        </p:txBody>
      </p:sp>
      <p:sp>
        <p:nvSpPr>
          <p:cNvPr id="3" name="Content Placeholder 2"/>
          <p:cNvSpPr>
            <a:spLocks noGrp="1"/>
          </p:cNvSpPr>
          <p:nvPr>
            <p:ph idx="1"/>
          </p:nvPr>
        </p:nvSpPr>
        <p:spPr/>
        <p:txBody>
          <a:bodyPr/>
          <a:lstStyle/>
          <a:p>
            <a:r>
              <a:rPr lang="en-US" i="1" dirty="0" smtClean="0"/>
              <a:t>Facilitated board game</a:t>
            </a:r>
            <a:endParaRPr lang="en-US" dirty="0" smtClean="0">
              <a:hlinkClick r:id="rId3"/>
            </a:endParaRPr>
          </a:p>
          <a:p>
            <a:r>
              <a:rPr lang="en-US" dirty="0" smtClean="0">
                <a:hlinkClick r:id="rId3"/>
              </a:rPr>
              <a:t>http</a:t>
            </a:r>
            <a:r>
              <a:rPr lang="en-US" dirty="0">
                <a:hlinkClick r:id="rId3"/>
              </a:rPr>
              <a:t>://www.opensocietyfoundations.org/publications/cops-rubbers</a:t>
            </a:r>
          </a:p>
          <a:p>
            <a:r>
              <a:rPr lang="en-US" dirty="0" smtClean="0">
                <a:hlinkClick r:id="rId3"/>
              </a:rPr>
              <a:t>http</a:t>
            </a:r>
            <a:r>
              <a:rPr lang="en-US" dirty="0">
                <a:hlinkClick r:id="rId3"/>
              </a:rPr>
              <a:t>://lienbtran.com/games/cops-rubbers/</a:t>
            </a:r>
            <a:endParaRPr lang="en-US" dirty="0"/>
          </a:p>
          <a:p>
            <a:r>
              <a:rPr lang="en-US" dirty="0">
                <a:hlinkClick r:id="rId4"/>
              </a:rPr>
              <a:t>https://</a:t>
            </a:r>
            <a:r>
              <a:rPr lang="en-US" dirty="0" smtClean="0">
                <a:hlinkClick r:id="rId4"/>
              </a:rPr>
              <a:t>www.thegamecrafter.com/games/cops-rubbers</a:t>
            </a:r>
            <a:endParaRPr lang="en-US" dirty="0" smtClean="0"/>
          </a:p>
          <a:p>
            <a:endParaRPr lang="en-US" dirty="0"/>
          </a:p>
          <a:p>
            <a:r>
              <a:rPr lang="en-US" i="1" dirty="0" smtClean="0"/>
              <a:t>Un-facilitated single player online game (work in progress as of March 2016)</a:t>
            </a:r>
          </a:p>
          <a:p>
            <a:r>
              <a:rPr lang="en-US" i="1" dirty="0" smtClean="0">
                <a:hlinkClick r:id="rId5"/>
              </a:rPr>
              <a:t>http://copsandrubbersgames.com</a:t>
            </a:r>
            <a:endParaRPr lang="en-US" i="1" dirty="0" smtClean="0"/>
          </a:p>
          <a:p>
            <a:endParaRPr lang="en-US" dirty="0" smtClean="0"/>
          </a:p>
          <a:p>
            <a:endParaRPr lang="en-US" dirty="0"/>
          </a:p>
        </p:txBody>
      </p:sp>
    </p:spTree>
    <p:extLst>
      <p:ext uri="{BB962C8B-B14F-4D97-AF65-F5344CB8AC3E}">
        <p14:creationId xmlns:p14="http://schemas.microsoft.com/office/powerpoint/2010/main" val="1696781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Venues for using </a:t>
            </a:r>
            <a:r>
              <a:rPr lang="en-US" i="1" dirty="0" smtClean="0"/>
              <a:t>Cops and Rubbers</a:t>
            </a:r>
            <a:endParaRPr lang="en-US" dirty="0"/>
          </a:p>
        </p:txBody>
      </p:sp>
      <p:sp>
        <p:nvSpPr>
          <p:cNvPr id="3" name="Content Placeholder 2"/>
          <p:cNvSpPr>
            <a:spLocks noGrp="1"/>
          </p:cNvSpPr>
          <p:nvPr>
            <p:ph idx="1"/>
          </p:nvPr>
        </p:nvSpPr>
        <p:spPr/>
        <p:txBody>
          <a:bodyPr/>
          <a:lstStyle/>
          <a:p>
            <a:r>
              <a:rPr lang="en-US" b="1" i="1" dirty="0"/>
              <a:t>Tabletop version</a:t>
            </a:r>
            <a:endParaRPr lang="en-US" b="1" dirty="0"/>
          </a:p>
          <a:p>
            <a:pPr lvl="0"/>
            <a:r>
              <a:rPr lang="en-US" dirty="0"/>
              <a:t>Small audiences (1-6 people) with </a:t>
            </a:r>
            <a:r>
              <a:rPr lang="en-US" dirty="0" smtClean="0"/>
              <a:t>15-60 </a:t>
            </a:r>
            <a:r>
              <a:rPr lang="en-US" dirty="0"/>
              <a:t>minutes to commit to the game. </a:t>
            </a:r>
            <a:br>
              <a:rPr lang="en-US" dirty="0"/>
            </a:br>
            <a:r>
              <a:rPr lang="en-US" i="1" dirty="0" smtClean="0"/>
              <a:t>It </a:t>
            </a:r>
            <a:r>
              <a:rPr lang="en-US" i="1" dirty="0"/>
              <a:t>can be as quick as 15 minutes if playing with only 1-2 </a:t>
            </a:r>
            <a:r>
              <a:rPr lang="en-US" i="1" dirty="0" smtClean="0"/>
              <a:t>people</a:t>
            </a:r>
            <a:r>
              <a:rPr lang="en-US" i="1" dirty="0"/>
              <a:t>.</a:t>
            </a:r>
          </a:p>
          <a:p>
            <a:pPr lvl="0"/>
            <a:endParaRPr lang="en-US" dirty="0" smtClean="0"/>
          </a:p>
          <a:p>
            <a:pPr lvl="0"/>
            <a:r>
              <a:rPr lang="en-US" dirty="0" smtClean="0"/>
              <a:t>Large </a:t>
            </a:r>
            <a:r>
              <a:rPr lang="en-US" dirty="0"/>
              <a:t>audiences (7-36 people with multiple tables) with 45-60 minutes to commit to the game</a:t>
            </a:r>
            <a:r>
              <a:rPr lang="en-US" dirty="0" smtClean="0"/>
              <a:t>.</a:t>
            </a:r>
            <a:br>
              <a:rPr lang="en-US" dirty="0" smtClean="0"/>
            </a:br>
            <a:r>
              <a:rPr lang="en-US" i="1" dirty="0" smtClean="0"/>
              <a:t>This requires 1 facilitator for up to 6 people at a table. It also helps to have an informed facilitator to float between tables and help when a table facilitator gets stuck.</a:t>
            </a:r>
          </a:p>
          <a:p>
            <a:pPr lvl="0"/>
            <a:endParaRPr lang="en-US" i="1" dirty="0" smtClean="0"/>
          </a:p>
          <a:p>
            <a:pPr lvl="0"/>
            <a:r>
              <a:rPr lang="en-US" dirty="0" smtClean="0"/>
              <a:t>Conference </a:t>
            </a:r>
            <a:r>
              <a:rPr lang="en-US" dirty="0"/>
              <a:t>goers with only a few minutes to stop by a demonstration table</a:t>
            </a:r>
            <a:r>
              <a:rPr lang="en-US" dirty="0" smtClean="0"/>
              <a:t>.</a:t>
            </a:r>
            <a:br>
              <a:rPr lang="en-US" dirty="0" smtClean="0"/>
            </a:br>
            <a:r>
              <a:rPr lang="en-US" i="1" dirty="0" smtClean="0"/>
              <a:t>More informal and faster gameplay with limited facilitation.</a:t>
            </a:r>
            <a:endParaRPr lang="en-US" i="1" dirty="0"/>
          </a:p>
          <a:p>
            <a:pPr marL="0" marR="0" lvl="0" indent="0" defTabSz="914400" eaLnBrk="1" fontAlgn="auto" latinLnBrk="0" hangingPunct="1">
              <a:lnSpc>
                <a:spcPct val="100000"/>
              </a:lnSpc>
              <a:spcBef>
                <a:spcPts val="0"/>
              </a:spcBef>
              <a:spcAft>
                <a:spcPts val="0"/>
              </a:spcAft>
              <a:buClrTx/>
              <a:buSzTx/>
              <a:buFont typeface="Arial" charset="0"/>
              <a:buNone/>
              <a:tabLst/>
              <a:defRPr/>
            </a:pPr>
            <a:endParaRPr lang="en-US" dirty="0" smtClean="0"/>
          </a:p>
        </p:txBody>
      </p:sp>
    </p:spTree>
    <p:extLst>
      <p:ext uri="{BB962C8B-B14F-4D97-AF65-F5344CB8AC3E}">
        <p14:creationId xmlns:p14="http://schemas.microsoft.com/office/powerpoint/2010/main" val="15806628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facilitator</a:t>
            </a:r>
            <a:endParaRPr lang="en-US" dirty="0"/>
          </a:p>
        </p:txBody>
      </p:sp>
      <p:sp>
        <p:nvSpPr>
          <p:cNvPr id="3" name="Content Placeholder 2"/>
          <p:cNvSpPr>
            <a:spLocks noGrp="1"/>
          </p:cNvSpPr>
          <p:nvPr>
            <p:ph idx="1"/>
          </p:nvPr>
        </p:nvSpPr>
        <p:spPr/>
        <p:txBody>
          <a:bodyPr/>
          <a:lstStyle/>
          <a:p>
            <a:pPr>
              <a:buFont typeface="Arial" charset="0"/>
              <a:buChar char="•"/>
            </a:pPr>
            <a:r>
              <a:rPr lang="en-US" dirty="0" smtClean="0"/>
              <a:t> Inform players of the game rules and guide them through the gameplay</a:t>
            </a:r>
          </a:p>
          <a:p>
            <a:pPr>
              <a:buFont typeface="Arial" charset="0"/>
              <a:buChar char="•"/>
            </a:pPr>
            <a:r>
              <a:rPr lang="en-US" b="1" dirty="0" smtClean="0"/>
              <a:t> Provide context for how in-game narrative relates to sex worker’s reality</a:t>
            </a:r>
          </a:p>
          <a:p>
            <a:pPr>
              <a:buFont typeface="Arial" charset="0"/>
              <a:buChar char="•"/>
            </a:pPr>
            <a:r>
              <a:rPr lang="en-US" dirty="0"/>
              <a:t> </a:t>
            </a:r>
            <a:r>
              <a:rPr lang="en-US" dirty="0" smtClean="0"/>
              <a:t>Make it relevant to the player, including adapting the facilitation for your audience and further localizing the content</a:t>
            </a:r>
            <a:br>
              <a:rPr lang="en-US" dirty="0" smtClean="0"/>
            </a:br>
            <a:r>
              <a:rPr lang="en-US" dirty="0" smtClean="0"/>
              <a:t/>
            </a:r>
            <a:br>
              <a:rPr lang="en-US" dirty="0" smtClean="0"/>
            </a:br>
            <a:r>
              <a:rPr lang="en-US" dirty="0" smtClean="0"/>
              <a:t>Note: </a:t>
            </a:r>
            <a:br>
              <a:rPr lang="en-US" dirty="0" smtClean="0"/>
            </a:br>
            <a:r>
              <a:rPr lang="en-US" dirty="0" smtClean="0"/>
              <a:t>If you’re not sure people will respond well to playing a game, you may want to refer to the game session as an “advocacy workshop” or the game as an “advocacy tool” or “advocacy activity”</a:t>
            </a:r>
          </a:p>
          <a:p>
            <a:pPr>
              <a:buFont typeface="Arial" charset="0"/>
              <a:buChar char="•"/>
            </a:pPr>
            <a:endParaRPr lang="en-US" dirty="0"/>
          </a:p>
        </p:txBody>
      </p:sp>
    </p:spTree>
    <p:extLst>
      <p:ext uri="{BB962C8B-B14F-4D97-AF65-F5344CB8AC3E}">
        <p14:creationId xmlns:p14="http://schemas.microsoft.com/office/powerpoint/2010/main" val="993341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Recommended phases </a:t>
            </a:r>
            <a:br>
              <a:rPr lang="en-US" dirty="0" smtClean="0"/>
            </a:br>
            <a:r>
              <a:rPr lang="en-US" dirty="0" smtClean="0"/>
              <a:t>to prepare to be a game facilitator</a:t>
            </a:r>
            <a:endParaRPr lang="en-US" dirty="0"/>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US" b="1" dirty="0" smtClean="0"/>
              <a:t>Play</a:t>
            </a:r>
            <a:r>
              <a:rPr lang="en-US" dirty="0" smtClean="0"/>
              <a:t> *</a:t>
            </a:r>
            <a:r>
              <a:rPr lang="en-US" dirty="0"/>
              <a:t> – </a:t>
            </a:r>
            <a:r>
              <a:rPr lang="en-US" dirty="0" smtClean="0"/>
              <a:t>must play to know what the gameplay is like</a:t>
            </a:r>
          </a:p>
          <a:p>
            <a:pPr marL="457200" indent="-457200">
              <a:buFont typeface="+mj-lt"/>
              <a:buAutoNum type="arabicPeriod"/>
            </a:pPr>
            <a:r>
              <a:rPr lang="en-US" b="1" dirty="0" smtClean="0"/>
              <a:t>Attend game facilitation training </a:t>
            </a:r>
            <a:r>
              <a:rPr lang="en-US" dirty="0" smtClean="0"/>
              <a:t>(when available)</a:t>
            </a:r>
          </a:p>
          <a:p>
            <a:pPr marL="457200" indent="-457200">
              <a:buFont typeface="+mj-lt"/>
              <a:buAutoNum type="arabicPeriod"/>
            </a:pPr>
            <a:r>
              <a:rPr lang="en-US" b="1" dirty="0" smtClean="0"/>
              <a:t>Observe</a:t>
            </a:r>
            <a:r>
              <a:rPr lang="en-US" dirty="0" smtClean="0"/>
              <a:t> – excellent way to see how someone else facilitates the game and to note what situations players find most confusing or interesting and when players benefit from additional reflection and commentary initiated by the facilitator</a:t>
            </a:r>
          </a:p>
          <a:p>
            <a:pPr marL="457200" indent="-457200">
              <a:buFont typeface="+mj-lt"/>
              <a:buAutoNum type="arabicPeriod"/>
            </a:pPr>
            <a:r>
              <a:rPr lang="en-US" b="1" dirty="0" smtClean="0"/>
              <a:t>Review</a:t>
            </a:r>
            <a:r>
              <a:rPr lang="en-US" dirty="0" smtClean="0"/>
              <a:t> </a:t>
            </a:r>
            <a:r>
              <a:rPr lang="en-US" b="1" dirty="0" smtClean="0"/>
              <a:t>materials</a:t>
            </a:r>
            <a:r>
              <a:rPr lang="en-US" dirty="0" smtClean="0"/>
              <a:t> * </a:t>
            </a:r>
            <a:r>
              <a:rPr lang="en-US" dirty="0"/>
              <a:t> </a:t>
            </a:r>
            <a:r>
              <a:rPr lang="en-US" dirty="0" smtClean="0"/>
              <a:t>– game cards, </a:t>
            </a:r>
            <a:r>
              <a:rPr lang="en-US" dirty="0"/>
              <a:t>facilitation guide</a:t>
            </a:r>
            <a:r>
              <a:rPr lang="en-US" dirty="0" smtClean="0"/>
              <a:t>, and </a:t>
            </a:r>
            <a:r>
              <a:rPr lang="en-US" dirty="0"/>
              <a:t>training </a:t>
            </a:r>
            <a:r>
              <a:rPr lang="en-US" dirty="0" smtClean="0"/>
              <a:t>materials</a:t>
            </a:r>
          </a:p>
          <a:p>
            <a:pPr marL="457200" indent="-457200">
              <a:buFont typeface="+mj-lt"/>
              <a:buAutoNum type="arabicPeriod"/>
            </a:pPr>
            <a:r>
              <a:rPr lang="en-US" b="1" dirty="0" smtClean="0"/>
              <a:t>Co-facilitate</a:t>
            </a:r>
            <a:r>
              <a:rPr lang="en-US" dirty="0"/>
              <a:t> – </a:t>
            </a:r>
            <a:r>
              <a:rPr lang="en-US" dirty="0" smtClean="0"/>
              <a:t>if possible, try to partner with someone else to facilitate a game session so you have practice before having to go at it alone</a:t>
            </a:r>
          </a:p>
          <a:p>
            <a:pPr marL="457200" indent="-457200">
              <a:buFont typeface="+mj-lt"/>
              <a:buAutoNum type="arabicPeriod"/>
            </a:pPr>
            <a:r>
              <a:rPr lang="en-US" b="1" dirty="0" smtClean="0"/>
              <a:t>Facilitate</a:t>
            </a:r>
            <a:r>
              <a:rPr lang="en-US" dirty="0" smtClean="0"/>
              <a:t> your own game session!</a:t>
            </a:r>
          </a:p>
          <a:p>
            <a:r>
              <a:rPr lang="en-US" sz="1400" i="1" dirty="0" smtClean="0"/>
              <a:t>* Minimum requirements</a:t>
            </a:r>
            <a:endParaRPr lang="en-US" sz="1400" i="1" dirty="0"/>
          </a:p>
        </p:txBody>
      </p:sp>
    </p:spTree>
    <p:extLst>
      <p:ext uri="{BB962C8B-B14F-4D97-AF65-F5344CB8AC3E}">
        <p14:creationId xmlns:p14="http://schemas.microsoft.com/office/powerpoint/2010/main" val="14589794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Items</a:t>
            </a:r>
            <a:endParaRPr lang="en-US" dirty="0"/>
          </a:p>
        </p:txBody>
      </p:sp>
      <p:sp>
        <p:nvSpPr>
          <p:cNvPr id="3" name="Content Placeholder 2"/>
          <p:cNvSpPr>
            <a:spLocks noGrp="1"/>
          </p:cNvSpPr>
          <p:nvPr>
            <p:ph idx="1"/>
          </p:nvPr>
        </p:nvSpPr>
        <p:spPr>
          <a:xfrm>
            <a:off x="1097280" y="1845733"/>
            <a:ext cx="4666912" cy="4612939"/>
          </a:xfrm>
        </p:spPr>
        <p:txBody>
          <a:bodyPr>
            <a:normAutofit fontScale="92500" lnSpcReduction="10000"/>
          </a:bodyPr>
          <a:lstStyle/>
          <a:p>
            <a:pPr marL="0" indent="0">
              <a:buNone/>
            </a:pPr>
            <a:r>
              <a:rPr lang="en-US" i="1" dirty="0" smtClean="0"/>
              <a:t>You may need to add the following</a:t>
            </a:r>
          </a:p>
          <a:p>
            <a:pPr marL="0" indent="0">
              <a:buNone/>
            </a:pPr>
            <a:r>
              <a:rPr lang="en-US" b="1" dirty="0" smtClean="0"/>
              <a:t>standard deck of cards </a:t>
            </a:r>
            <a:r>
              <a:rPr lang="en-US" dirty="0" smtClean="0"/>
              <a:t/>
            </a:r>
            <a:br>
              <a:rPr lang="en-US" dirty="0" smtClean="0"/>
            </a:br>
            <a:r>
              <a:rPr lang="en-US" dirty="0" smtClean="0"/>
              <a:t>to determine whether player avoided an STI infection or not</a:t>
            </a:r>
            <a:r>
              <a:rPr lang="en-US" dirty="0"/>
              <a:t/>
            </a:r>
            <a:br>
              <a:rPr lang="en-US" dirty="0"/>
            </a:br>
            <a:r>
              <a:rPr lang="en-US" dirty="0" smtClean="0"/>
              <a:t/>
            </a:r>
            <a:br>
              <a:rPr lang="en-US" dirty="0" smtClean="0"/>
            </a:br>
            <a:r>
              <a:rPr lang="en-US" b="1" dirty="0" smtClean="0"/>
              <a:t>cup / container</a:t>
            </a:r>
            <a:br>
              <a:rPr lang="en-US" b="1" dirty="0" smtClean="0"/>
            </a:br>
            <a:r>
              <a:rPr lang="en-US" dirty="0" smtClean="0"/>
              <a:t>to hold condoms</a:t>
            </a:r>
          </a:p>
          <a:p>
            <a:pPr marL="0" indent="0">
              <a:buNone/>
            </a:pPr>
            <a:r>
              <a:rPr lang="en-US" b="1" dirty="0" smtClean="0"/>
              <a:t>condoms</a:t>
            </a:r>
            <a:br>
              <a:rPr lang="en-US" b="1" dirty="0" smtClean="0"/>
            </a:br>
            <a:r>
              <a:rPr lang="en-US" dirty="0" smtClean="0"/>
              <a:t>you should have at least 9 condoms in your game set with:</a:t>
            </a:r>
          </a:p>
          <a:p>
            <a:pPr marL="0" indent="0">
              <a:buNone/>
            </a:pPr>
            <a:r>
              <a:rPr lang="en-US" dirty="0" smtClean="0"/>
              <a:t/>
            </a:r>
            <a:br>
              <a:rPr lang="en-US" dirty="0" smtClean="0"/>
            </a:br>
            <a:r>
              <a:rPr lang="en-US" dirty="0" smtClean="0"/>
              <a:t>1 condom with each of the 6 character stickers (Naomi, Billy, Danny, Suzy, </a:t>
            </a:r>
            <a:r>
              <a:rPr lang="en-US" dirty="0" err="1" smtClean="0"/>
              <a:t>JoJo</a:t>
            </a:r>
            <a:r>
              <a:rPr lang="en-US" dirty="0" smtClean="0"/>
              <a:t>, Ivy) </a:t>
            </a:r>
            <a:br>
              <a:rPr lang="en-US" dirty="0" smtClean="0"/>
            </a:br>
            <a:r>
              <a:rPr lang="en-US" dirty="0" smtClean="0"/>
              <a:t/>
            </a:r>
            <a:br>
              <a:rPr lang="en-US" dirty="0" smtClean="0"/>
            </a:br>
            <a:r>
              <a:rPr lang="en-US" dirty="0" smtClean="0"/>
              <a:t>3 unmarked condoms (for when players are in possession of more than 1 condom)</a:t>
            </a:r>
          </a:p>
          <a:p>
            <a:pPr>
              <a:buFont typeface="Arial" charset="0"/>
              <a:buChar char="•"/>
            </a:pPr>
            <a:endParaRPr lang="en-US" dirty="0"/>
          </a:p>
        </p:txBody>
      </p:sp>
      <p:pic>
        <p:nvPicPr>
          <p:cNvPr id="6" name="Picture 5"/>
          <p:cNvPicPr>
            <a:picLocks noChangeAspect="1"/>
          </p:cNvPicPr>
          <p:nvPr/>
        </p:nvPicPr>
        <p:blipFill>
          <a:blip r:embed="rId3"/>
          <a:stretch>
            <a:fillRect/>
          </a:stretch>
        </p:blipFill>
        <p:spPr>
          <a:xfrm>
            <a:off x="6079435" y="3404"/>
            <a:ext cx="6112565" cy="6858000"/>
          </a:xfrm>
          <a:prstGeom prst="rect">
            <a:avLst/>
          </a:prstGeom>
        </p:spPr>
      </p:pic>
      <p:sp>
        <p:nvSpPr>
          <p:cNvPr id="8" name="Oval 7"/>
          <p:cNvSpPr/>
          <p:nvPr/>
        </p:nvSpPr>
        <p:spPr>
          <a:xfrm>
            <a:off x="6438249" y="2820020"/>
            <a:ext cx="277793" cy="277793"/>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24453" y="2812648"/>
            <a:ext cx="277793" cy="277793"/>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221392" y="2812648"/>
            <a:ext cx="277793" cy="277793"/>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331351" y="2951544"/>
            <a:ext cx="277793" cy="277793"/>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600655" y="2711646"/>
            <a:ext cx="277793" cy="277793"/>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658349" y="2812648"/>
            <a:ext cx="277793" cy="277793"/>
          </a:xfrm>
          <a:prstGeom prst="ellipse">
            <a:avLst/>
          </a:prstGeom>
          <a:solidFill>
            <a:srgbClr val="C000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872858"/>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2810</TotalTime>
  <Words>4002</Words>
  <Application>Microsoft Macintosh PowerPoint</Application>
  <PresentationFormat>Widescreen</PresentationFormat>
  <Paragraphs>328</Paragraphs>
  <Slides>43</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Calibri</vt:lpstr>
      <vt:lpstr>Calibri Light</vt:lpstr>
      <vt:lpstr>Helvetica</vt:lpstr>
      <vt:lpstr>Wingdings</vt:lpstr>
      <vt:lpstr>Arial</vt:lpstr>
      <vt:lpstr>Retrospect</vt:lpstr>
      <vt:lpstr>Game  Facilitation  Training</vt:lpstr>
      <vt:lpstr>Use of Cops and Rubbers for advocacy </vt:lpstr>
      <vt:lpstr>Game background</vt:lpstr>
      <vt:lpstr>PowerPoint Presentation</vt:lpstr>
      <vt:lpstr>Game Links</vt:lpstr>
      <vt:lpstr>Venues for using Cops and Rubbers</vt:lpstr>
      <vt:lpstr>Role of facilitator</vt:lpstr>
      <vt:lpstr>Recommended phases  to prepare to be a game facilitator</vt:lpstr>
      <vt:lpstr>Game Items</vt:lpstr>
      <vt:lpstr>Introduce the game</vt:lpstr>
      <vt:lpstr>Game character selection</vt:lpstr>
      <vt:lpstr> Refer to players by their character name</vt:lpstr>
      <vt:lpstr> All players share a health and a financial goal</vt:lpstr>
      <vt:lpstr>Introduce the game (continued)</vt:lpstr>
      <vt:lpstr>Starting money amount</vt:lpstr>
      <vt:lpstr>Introduce the game (continued)</vt:lpstr>
      <vt:lpstr>Basic round structure</vt:lpstr>
      <vt:lpstr>Flip over character card</vt:lpstr>
      <vt:lpstr>Flip over character card</vt:lpstr>
      <vt:lpstr>Introduce the outreach worker</vt:lpstr>
      <vt:lpstr>Hand out condoms and then players “hide” the condoms</vt:lpstr>
      <vt:lpstr>Spin police search wheel</vt:lpstr>
      <vt:lpstr>If wheel is spun and if any players are not searched: read safe card</vt:lpstr>
      <vt:lpstr>PowerPoint Presentation</vt:lpstr>
      <vt:lpstr>Police search consequence</vt:lpstr>
      <vt:lpstr>Police search consequence</vt:lpstr>
      <vt:lpstr>Example:  Home vs. Jail</vt:lpstr>
      <vt:lpstr>Example:  Police search consequence</vt:lpstr>
      <vt:lpstr>Client offers (money cards)</vt:lpstr>
      <vt:lpstr>Persona cards</vt:lpstr>
      <vt:lpstr>Persona cards &gt;  Key facilitation moments</vt:lpstr>
      <vt:lpstr>Persona cards &gt;  Key facilitation moments</vt:lpstr>
      <vt:lpstr>Persona cards &gt; Key facilitation moments</vt:lpstr>
      <vt:lpstr>End of game: status of financial goals</vt:lpstr>
      <vt:lpstr>End of game: health goals</vt:lpstr>
      <vt:lpstr>End of game: health goals</vt:lpstr>
      <vt:lpstr>End of game: health goals</vt:lpstr>
      <vt:lpstr>Game debrief questions</vt:lpstr>
      <vt:lpstr>General facilitation tips</vt:lpstr>
      <vt:lpstr>* Health vs. financial goal *</vt:lpstr>
      <vt:lpstr>Facilitate game based on  players’ language preference</vt:lpstr>
      <vt:lpstr>Online text-based game (in progress)</vt:lpstr>
      <vt:lpstr>Questions or feedback?</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Game  Facilitation  Training</dc:title>
  <dc:creator>Lien Tran</dc:creator>
  <cp:lastModifiedBy>Lien Tran</cp:lastModifiedBy>
  <cp:revision>54</cp:revision>
  <dcterms:created xsi:type="dcterms:W3CDTF">2016-03-09T19:39:23Z</dcterms:created>
  <dcterms:modified xsi:type="dcterms:W3CDTF">2016-03-12T00:24:26Z</dcterms:modified>
</cp:coreProperties>
</file>